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301" r:id="rId5"/>
    <p:sldId id="302" r:id="rId6"/>
    <p:sldId id="303" r:id="rId7"/>
    <p:sldId id="304" r:id="rId8"/>
    <p:sldId id="305" r:id="rId9"/>
    <p:sldId id="306" r:id="rId10"/>
    <p:sldId id="307" r:id="rId11"/>
    <p:sldId id="308" r:id="rId12"/>
    <p:sldId id="310" r:id="rId13"/>
    <p:sldId id="311" r:id="rId14"/>
    <p:sldId id="356" r:id="rId15"/>
    <p:sldId id="354" r:id="rId16"/>
    <p:sldId id="355" r:id="rId17"/>
    <p:sldId id="340" r:id="rId18"/>
    <p:sldId id="352" r:id="rId19"/>
    <p:sldId id="313" r:id="rId20"/>
    <p:sldId id="314" r:id="rId21"/>
    <p:sldId id="315" r:id="rId22"/>
    <p:sldId id="316" r:id="rId23"/>
    <p:sldId id="350" r:id="rId24"/>
    <p:sldId id="351" r:id="rId25"/>
    <p:sldId id="317" r:id="rId26"/>
    <p:sldId id="341" r:id="rId27"/>
    <p:sldId id="318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30" r:id="rId38"/>
    <p:sldId id="328" r:id="rId39"/>
    <p:sldId id="329" r:id="rId40"/>
    <p:sldId id="331" r:id="rId41"/>
    <p:sldId id="332" r:id="rId42"/>
    <p:sldId id="343" r:id="rId43"/>
    <p:sldId id="342" r:id="rId44"/>
    <p:sldId id="349" r:id="rId45"/>
    <p:sldId id="353" r:id="rId46"/>
    <p:sldId id="348" r:id="rId47"/>
    <p:sldId id="347" r:id="rId48"/>
    <p:sldId id="344" r:id="rId49"/>
    <p:sldId id="336" r:id="rId50"/>
    <p:sldId id="337" r:id="rId51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0" d="100"/>
          <a:sy n="110" d="100"/>
        </p:scale>
        <p:origin x="164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CFF46F4B-744A-4589-8FC4-3F8BC8516885}" type="datetimeFigureOut">
              <a:rPr lang="en-US"/>
              <a:pPr>
                <a:defRPr/>
              </a:pPr>
              <a:t>6/5/2016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C554B16-6619-47F9-A0B7-B449CEACCD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943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FBA05D2-608C-4DF7-95C0-D9A8ECC14C60}" type="slidenum">
              <a:rPr lang="en-US" altLang="en-US" smtClean="0"/>
              <a:pPr/>
              <a:t>2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41522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F24A119-6698-4F79-A000-0D0B5CE424F9}" type="slidenum">
              <a:rPr lang="en-US" altLang="en-US" smtClean="0"/>
              <a:pPr/>
              <a:t>3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03476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>
              <a:cs typeface="ＭＳ Ｐゴシック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8AC2240-A6B7-1C43-96BC-AABA82C2EBE9}" type="slidenum">
              <a:rPr lang="en-US" sz="1200"/>
              <a:pPr eaLnBrk="1" hangingPunct="1"/>
              <a:t>15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01788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>
              <a:cs typeface="ＭＳ Ｐゴシック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8AC2240-A6B7-1C43-96BC-AABA82C2EBE9}" type="slidenum">
              <a:rPr lang="en-US" sz="1200"/>
              <a:pPr eaLnBrk="1" hangingPunct="1"/>
              <a:t>16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55616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A19369F-AEF4-4FA7-B31C-208BECEBE821}" type="slidenum">
              <a:rPr lang="en-US" altLang="en-US" smtClean="0"/>
              <a:pPr/>
              <a:t>29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55052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4A9A8D-9414-4BC0-BA56-87134667F8AC}" type="datetime1">
              <a:rPr lang="en-US" altLang="en-US"/>
              <a:pPr>
                <a:defRPr/>
              </a:pPr>
              <a:t>6/5/2016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977FCB-57EC-4DB2-86E1-3531F5B77C3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1673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90F745-3ACC-432D-9F1F-AEBC30AC0DD6}" type="datetime1">
              <a:rPr lang="en-US" altLang="en-US"/>
              <a:pPr>
                <a:defRPr/>
              </a:pPr>
              <a:t>6/5/2016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771541-B7EF-4171-A7C8-9C593E1D02B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9858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3EC0DB-387E-4396-A265-3AA142F03F2F}" type="datetime1">
              <a:rPr lang="en-US" altLang="en-US"/>
              <a:pPr>
                <a:defRPr/>
              </a:pPr>
              <a:t>6/5/2016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B6389-7979-4795-AD95-A02D7DB350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2999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28E17A-ADAB-4910-97DB-421831F872F2}" type="datetime1">
              <a:rPr lang="en-US" altLang="en-US"/>
              <a:pPr>
                <a:defRPr/>
              </a:pPr>
              <a:t>6/5/2016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E867EB-E2F9-4637-903C-23E71986F9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9403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EB1498-CD1F-48FD-BC77-BCF9514B7982}" type="datetime1">
              <a:rPr lang="en-US" altLang="en-US"/>
              <a:pPr>
                <a:defRPr/>
              </a:pPr>
              <a:t>6/5/2016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3E2BB4-5011-4340-8154-8AAEF1E25D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927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A2A285-2B35-4251-88AA-3BC83520EC99}" type="datetime1">
              <a:rPr lang="en-US" altLang="en-US"/>
              <a:pPr>
                <a:defRPr/>
              </a:pPr>
              <a:t>6/5/2016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F9AFC2-467D-40A3-8223-0E1DCC4E2F5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9054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7766A8-9073-4B5C-938B-FECB1DB0F0E9}" type="datetime1">
              <a:rPr lang="en-US" altLang="en-US"/>
              <a:pPr>
                <a:defRPr/>
              </a:pPr>
              <a:t>6/5/2016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9042A0-7AA2-4D41-BB32-90E4BE8975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3113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E15728-D9CE-45F8-B125-667F7EFD0341}" type="datetime1">
              <a:rPr lang="en-US" altLang="en-US"/>
              <a:pPr>
                <a:defRPr/>
              </a:pPr>
              <a:t>6/5/2016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3959E8-69A7-42D8-836C-7644081395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4376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7CD2F2-35AC-4050-B2D8-0E4877757A64}" type="datetime1">
              <a:rPr lang="en-US" altLang="en-US"/>
              <a:pPr>
                <a:defRPr/>
              </a:pPr>
              <a:t>6/5/2016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3B2891-E56E-4C87-9400-D85B52EB14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9310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249B16-C901-4BDA-9883-1B21439D7FC6}" type="datetime1">
              <a:rPr lang="en-US" altLang="en-US"/>
              <a:pPr>
                <a:defRPr/>
              </a:pPr>
              <a:t>6/5/2016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33EFAF-ABB9-47AD-BCE4-B669599EE9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473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F6FCF7-869E-4338-BECA-6BD508224B36}" type="datetime1">
              <a:rPr lang="en-US" altLang="en-US"/>
              <a:pPr>
                <a:defRPr/>
              </a:pPr>
              <a:t>6/5/2016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6CAB33-290E-415A-89B1-201DEF58B0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8349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7BF46F94-ACC6-4B0A-A2E8-B9C8C5ABE171}" type="datetime1">
              <a:rPr lang="en-US" altLang="en-US"/>
              <a:pPr>
                <a:defRPr/>
              </a:pPr>
              <a:t>6/5/2016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7C55A8DC-32F0-4797-8E97-6306F20B8B9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://www.tmt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-MBEE/TMT-SysML-Mode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Dvwjd4TcBw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-MBEE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 descr="NMWS_PPT-Title-Slide_wo-Sponsor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TextBox 4"/>
          <p:cNvSpPr txBox="1">
            <a:spLocks noChangeArrowheads="1"/>
          </p:cNvSpPr>
          <p:nvPr/>
        </p:nvSpPr>
        <p:spPr bwMode="auto">
          <a:xfrm>
            <a:off x="1836738" y="2274888"/>
            <a:ext cx="57658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dirty="0">
                <a:latin typeface="Arial" panose="020B0604020202020204" pitchFamily="34" charset="0"/>
              </a:rPr>
              <a:t>Using Executable </a:t>
            </a:r>
            <a:r>
              <a:rPr lang="en-US" altLang="en-US" sz="3600" dirty="0" err="1">
                <a:latin typeface="Arial" panose="020B0604020202020204" pitchFamily="34" charset="0"/>
              </a:rPr>
              <a:t>SysML</a:t>
            </a:r>
            <a:r>
              <a:rPr lang="en-US" altLang="en-US" sz="3600" dirty="0">
                <a:latin typeface="Arial" panose="020B0604020202020204" pitchFamily="34" charset="0"/>
              </a:rPr>
              <a:t> Models to Generate </a:t>
            </a:r>
            <a:r>
              <a:rPr lang="en-US" altLang="en-US" sz="3600" dirty="0" smtClean="0">
                <a:latin typeface="Arial" panose="020B0604020202020204" pitchFamily="34" charset="0"/>
              </a:rPr>
              <a:t>Systems </a:t>
            </a:r>
            <a:r>
              <a:rPr lang="en-US" altLang="en-US" sz="3600" dirty="0">
                <a:latin typeface="Arial" panose="020B0604020202020204" pitchFamily="34" charset="0"/>
              </a:rPr>
              <a:t>Engineering Products</a:t>
            </a:r>
            <a:endParaRPr lang="en-US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6" name="TextBox 1"/>
          <p:cNvSpPr txBox="1">
            <a:spLocks noChangeArrowheads="1"/>
          </p:cNvSpPr>
          <p:nvPr/>
        </p:nvSpPr>
        <p:spPr bwMode="auto">
          <a:xfrm>
            <a:off x="1438275" y="4841875"/>
            <a:ext cx="6267450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May 22, 2016, Robert Karban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Jet Propulsion Laboratory,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California Institute of Technology</a:t>
            </a:r>
            <a:endParaRPr lang="en-US" altLang="en-US" sz="2000" b="1">
              <a:latin typeface="Arial" panose="020B0604020202020204" pitchFamily="34" charset="0"/>
            </a:endParaRPr>
          </a:p>
        </p:txBody>
      </p:sp>
      <p:sp>
        <p:nvSpPr>
          <p:cNvPr id="3077" name="TextBox 4"/>
          <p:cNvSpPr txBox="1">
            <a:spLocks noChangeArrowheads="1"/>
          </p:cNvSpPr>
          <p:nvPr/>
        </p:nvSpPr>
        <p:spPr bwMode="auto">
          <a:xfrm>
            <a:off x="230188" y="6483350"/>
            <a:ext cx="71723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© 2016 California Institute of Technology. Government sponsorship acknowledged.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Model Execution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Executable SysML models are defined with a subset of the language with well defined execution semantics </a:t>
            </a:r>
          </a:p>
          <a:p>
            <a:pPr lvl="1">
              <a:defRPr/>
            </a:pPr>
            <a:r>
              <a:rPr lang="en-US" dirty="0" smtClean="0"/>
              <a:t>The subset is called Foundational UML (</a:t>
            </a:r>
            <a:r>
              <a:rPr lang="en-US" dirty="0" err="1" smtClean="0"/>
              <a:t>fUML</a:t>
            </a:r>
            <a:r>
              <a:rPr lang="en-US" dirty="0" smtClean="0"/>
              <a:t>)</a:t>
            </a:r>
          </a:p>
          <a:p>
            <a:pPr lvl="1">
              <a:defRPr/>
            </a:pPr>
            <a:r>
              <a:rPr lang="en-US" dirty="0" smtClean="0"/>
              <a:t>SysML inherits the </a:t>
            </a:r>
            <a:r>
              <a:rPr lang="en-US" dirty="0" err="1" smtClean="0"/>
              <a:t>fUML</a:t>
            </a:r>
            <a:r>
              <a:rPr lang="en-US" dirty="0" smtClean="0"/>
              <a:t> subset from UML</a:t>
            </a:r>
          </a:p>
          <a:p>
            <a:pPr>
              <a:defRPr/>
            </a:pPr>
            <a:r>
              <a:rPr lang="en-US" dirty="0" smtClean="0"/>
              <a:t>SysML models are executed with the help of an execution, or simulation engine</a:t>
            </a:r>
          </a:p>
          <a:p>
            <a:pPr lvl="1">
              <a:defRPr/>
            </a:pPr>
            <a:r>
              <a:rPr lang="en-US" dirty="0" smtClean="0"/>
              <a:t>Ex.: </a:t>
            </a:r>
            <a:r>
              <a:rPr lang="en-US" dirty="0" err="1" smtClean="0"/>
              <a:t>NoMagic’s</a:t>
            </a:r>
            <a:r>
              <a:rPr lang="en-US" dirty="0" smtClean="0"/>
              <a:t> Cameo </a:t>
            </a:r>
            <a:r>
              <a:rPr lang="en-US" smtClean="0"/>
              <a:t>Simulation Toolkit (CST)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Cameo Simulation Toolkit (CST)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A plugin to MagicDraw SysML modeling tool</a:t>
            </a:r>
          </a:p>
          <a:p>
            <a:r>
              <a:rPr lang="en-US" altLang="en-US" smtClean="0"/>
              <a:t>A simulation platform based on fUML and plugs in additional execution engines</a:t>
            </a:r>
          </a:p>
          <a:p>
            <a:pPr lvl="1"/>
            <a:r>
              <a:rPr lang="en-US" altLang="en-US" smtClean="0"/>
              <a:t>State Chart XML (SCXML)</a:t>
            </a:r>
          </a:p>
          <a:p>
            <a:pPr lvl="1"/>
            <a:r>
              <a:rPr lang="en-US" altLang="en-US" smtClean="0"/>
              <a:t>Scripting for the Java Platform (JSR 223)</a:t>
            </a:r>
          </a:p>
          <a:p>
            <a:pPr lvl="1"/>
            <a:r>
              <a:rPr lang="en-US" altLang="en-US" smtClean="0"/>
              <a:t>Precise Semantics of Composite Structures (PSCS)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Object Oriented System Engineering Method</a:t>
            </a:r>
            <a:endParaRPr lang="en-US" dirty="0"/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en-US" dirty="0" smtClean="0"/>
              <a:t>Defines the architecture in terms of:</a:t>
            </a:r>
          </a:p>
          <a:p>
            <a:pPr>
              <a:defRPr/>
            </a:pPr>
            <a:r>
              <a:rPr lang="en-US" altLang="en-US" dirty="0" smtClean="0"/>
              <a:t>Domain: the context of the solution</a:t>
            </a:r>
          </a:p>
          <a:p>
            <a:pPr lvl="1">
              <a:defRPr/>
            </a:pPr>
            <a:r>
              <a:rPr lang="en-US" altLang="en-US" dirty="0" smtClean="0"/>
              <a:t>Enterprise: the ecosystem of the solution</a:t>
            </a:r>
          </a:p>
          <a:p>
            <a:pPr lvl="2">
              <a:defRPr/>
            </a:pPr>
            <a:r>
              <a:rPr lang="en-US" altLang="en-US" dirty="0" smtClean="0"/>
              <a:t>System of Interest: the solution being specified</a:t>
            </a:r>
          </a:p>
          <a:p>
            <a:pPr lvl="3">
              <a:defRPr/>
            </a:pPr>
            <a:r>
              <a:rPr lang="en-US" altLang="en-US" dirty="0" smtClean="0"/>
              <a:t>Black Box: externally visible specification</a:t>
            </a:r>
          </a:p>
          <a:p>
            <a:pPr lvl="3">
              <a:defRPr/>
            </a:pPr>
            <a:r>
              <a:rPr lang="en-US" altLang="en-US" dirty="0" smtClean="0"/>
              <a:t>Conceptual: white box functional specification</a:t>
            </a:r>
          </a:p>
          <a:p>
            <a:pPr lvl="3">
              <a:defRPr/>
            </a:pPr>
            <a:r>
              <a:rPr lang="en-US" altLang="en-US" dirty="0" smtClean="0"/>
              <a:t>Physical: white box realization specification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Running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3200"/>
            <a:ext cx="8229600" cy="45259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800" dirty="0" smtClean="0"/>
              <a:t>Thirty Meter Telescope (TMT) </a:t>
            </a:r>
            <a:r>
              <a:rPr lang="en-US" sz="2800" dirty="0" smtClean="0">
                <a:hlinkClick r:id="rId2"/>
              </a:rPr>
              <a:t>http://www.tmt.org/</a:t>
            </a:r>
            <a:r>
              <a:rPr lang="en-US" sz="2800" dirty="0" smtClean="0"/>
              <a:t> </a:t>
            </a:r>
          </a:p>
          <a:p>
            <a:pPr lvl="1">
              <a:defRPr/>
            </a:pPr>
            <a:r>
              <a:rPr lang="en-US" sz="2400" dirty="0" smtClean="0"/>
              <a:t>Alignment and Phasing System (APS)</a:t>
            </a:r>
          </a:p>
          <a:p>
            <a:pPr lvl="2">
              <a:defRPr/>
            </a:pPr>
            <a:r>
              <a:rPr lang="en-US" sz="2000" dirty="0"/>
              <a:t>S</a:t>
            </a:r>
            <a:r>
              <a:rPr lang="en-US" sz="2000" dirty="0" smtClean="0"/>
              <a:t>ensor responsible for pre-adaptive optics </a:t>
            </a:r>
            <a:r>
              <a:rPr lang="en-US" sz="2000" dirty="0" err="1" smtClean="0"/>
              <a:t>wavefront</a:t>
            </a:r>
            <a:r>
              <a:rPr lang="en-US" sz="2000" dirty="0" smtClean="0"/>
              <a:t> quality</a:t>
            </a:r>
          </a:p>
          <a:p>
            <a:pPr marL="342900" lvl="1" indent="-342900">
              <a:buFont typeface="Arial"/>
              <a:buChar char="•"/>
              <a:defRPr/>
            </a:pPr>
            <a:r>
              <a:rPr lang="en-US" sz="2400" dirty="0" smtClean="0"/>
              <a:t>Developed by TMT International Observatory (TIO)</a:t>
            </a:r>
          </a:p>
          <a:p>
            <a:pPr lvl="1">
              <a:defRPr/>
            </a:pPr>
            <a:r>
              <a:rPr lang="en-US" sz="2400" dirty="0" smtClean="0"/>
              <a:t>JPL participates in several subsystems of TMT</a:t>
            </a:r>
          </a:p>
          <a:p>
            <a:pPr lvl="1">
              <a:defRPr/>
            </a:pPr>
            <a:r>
              <a:rPr lang="en-US" sz="2400" dirty="0" smtClean="0"/>
              <a:t>JPL delivers the APS based on requirements from TIO</a:t>
            </a:r>
          </a:p>
          <a:p>
            <a:pPr lvl="1">
              <a:defRPr/>
            </a:pPr>
            <a:r>
              <a:rPr lang="en-US" sz="2400" dirty="0" smtClean="0"/>
              <a:t>APS team uses MBSE to analyze requirements, produce design, and performs analysis</a:t>
            </a:r>
          </a:p>
          <a:p>
            <a:pPr marL="742950" lvl="2" indent="-342900">
              <a:defRPr/>
            </a:pPr>
            <a:endParaRPr lang="en-US" sz="2000" dirty="0" smtClean="0"/>
          </a:p>
          <a:p>
            <a:pPr>
              <a:defRPr/>
            </a:pPr>
            <a:endParaRPr lang="en-US" sz="2800" dirty="0" smtClean="0"/>
          </a:p>
        </p:txBody>
      </p:sp>
      <p:pic>
        <p:nvPicPr>
          <p:cNvPr id="17412" name="image30.jpg" descr="Top View of TMT Comple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4999038"/>
            <a:ext cx="2776537" cy="157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image32.jpg" descr="instruments_first_light_tex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225" y="4999038"/>
            <a:ext cx="3089275" cy="162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Running Example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dirty="0" smtClean="0"/>
              <a:t>Use MBSE to define executable SysML model that captures requirements, operational scenarios (use cases), system decomposition, relationships and between subsystems, etc.</a:t>
            </a:r>
          </a:p>
          <a:p>
            <a:pPr>
              <a:defRPr/>
            </a:pPr>
            <a:r>
              <a:rPr lang="en-US" dirty="0" smtClean="0"/>
              <a:t>Use the model to analyze the system design for</a:t>
            </a:r>
          </a:p>
          <a:p>
            <a:pPr lvl="1">
              <a:defRPr/>
            </a:pPr>
            <a:r>
              <a:rPr lang="en-US" dirty="0" smtClean="0"/>
              <a:t> power consumption, mass and duration</a:t>
            </a:r>
          </a:p>
          <a:p>
            <a:pPr>
              <a:defRPr/>
            </a:pPr>
            <a:r>
              <a:rPr lang="en-US" dirty="0" smtClean="0"/>
              <a:t>Produce documents like</a:t>
            </a:r>
          </a:p>
          <a:p>
            <a:pPr lvl="1">
              <a:defRPr/>
            </a:pPr>
            <a:r>
              <a:rPr lang="en-US" dirty="0" smtClean="0"/>
              <a:t>Requirement Flow Down Document</a:t>
            </a:r>
          </a:p>
          <a:p>
            <a:pPr lvl="1">
              <a:defRPr/>
            </a:pPr>
            <a:r>
              <a:rPr lang="en-US" dirty="0" smtClean="0"/>
              <a:t>Operational Scenario Document</a:t>
            </a:r>
          </a:p>
          <a:p>
            <a:pPr lvl="1">
              <a:defRPr/>
            </a:pPr>
            <a:r>
              <a:rPr lang="en-US" dirty="0" smtClean="0"/>
              <a:t>Design Description Document</a:t>
            </a:r>
          </a:p>
          <a:p>
            <a:pPr lvl="1">
              <a:defRPr/>
            </a:pPr>
            <a:r>
              <a:rPr lang="en-US" dirty="0" smtClean="0"/>
              <a:t>Interface Control Documents</a:t>
            </a:r>
          </a:p>
          <a:p>
            <a:pPr>
              <a:defRPr/>
            </a:pPr>
            <a:r>
              <a:rPr lang="en-US" dirty="0" smtClean="0"/>
              <a:t>Goals: use standard languages and techniques, avoid custom software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65392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Motivation, </a:t>
            </a:r>
            <a:r>
              <a:rPr lang="en-US" dirty="0" smtClean="0"/>
              <a:t>Goals, Problems </a:t>
            </a:r>
            <a:r>
              <a:rPr lang="en-US" dirty="0"/>
              <a:t>to </a:t>
            </a:r>
            <a:r>
              <a:rPr lang="en-US" dirty="0" smtClean="0"/>
              <a:t>solve</a:t>
            </a:r>
            <a:endParaRPr lang="en-US" dirty="0"/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latin typeface="Arial" charset="0"/>
              </a:rPr>
              <a:t>Capture operational use cases with estimated durations of actions</a:t>
            </a:r>
          </a:p>
          <a:p>
            <a:pPr lvl="1"/>
            <a:r>
              <a:rPr lang="en-US" altLang="en-US" sz="2000" dirty="0">
                <a:latin typeface="Arial" panose="020B0604020202020204" pitchFamily="34" charset="0"/>
              </a:rPr>
              <a:t>Post-segment exchange alignment</a:t>
            </a:r>
          </a:p>
          <a:p>
            <a:pPr lvl="1"/>
            <a:r>
              <a:rPr lang="en-US" altLang="en-US" sz="2000" dirty="0">
                <a:latin typeface="Arial" panose="020B0604020202020204" pitchFamily="34" charset="0"/>
              </a:rPr>
              <a:t>M</a:t>
            </a:r>
            <a:r>
              <a:rPr lang="en-US" altLang="en-US" sz="2000" dirty="0" smtClean="0">
                <a:latin typeface="Arial" panose="020B0604020202020204" pitchFamily="34" charset="0"/>
              </a:rPr>
              <a:t>aintenance Alignment</a:t>
            </a:r>
          </a:p>
          <a:p>
            <a:r>
              <a:rPr lang="en-US" sz="2400" dirty="0" smtClean="0">
                <a:latin typeface="Arial" panose="020B0604020202020204" pitchFamily="34" charset="0"/>
              </a:rPr>
              <a:t>Capture power consumption properties</a:t>
            </a:r>
            <a:endParaRPr lang="en-US" sz="2400" dirty="0">
              <a:latin typeface="Arial" charset="0"/>
            </a:endParaRPr>
          </a:p>
          <a:p>
            <a:r>
              <a:rPr lang="en-US" sz="2400" dirty="0" smtClean="0">
                <a:latin typeface="Arial" charset="0"/>
              </a:rPr>
              <a:t>Identify involved subsystems, e.g. TCS, M1CS</a:t>
            </a:r>
          </a:p>
          <a:p>
            <a:r>
              <a:rPr lang="en-US" sz="2400" dirty="0" smtClean="0">
                <a:latin typeface="Arial" charset="0"/>
              </a:rPr>
              <a:t>Identify interfaces and interactions among subsystems</a:t>
            </a:r>
          </a:p>
          <a:p>
            <a:r>
              <a:rPr lang="en-US" sz="2400" dirty="0" smtClean="0">
                <a:latin typeface="Arial" charset="0"/>
              </a:rPr>
              <a:t>Analyze associated scenarios</a:t>
            </a:r>
          </a:p>
          <a:p>
            <a:pPr lvl="1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Ensure timing and power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consumpation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requirements are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met</a:t>
            </a:r>
          </a:p>
          <a:p>
            <a:r>
              <a:rPr lang="en-US" sz="2400" dirty="0" smtClean="0">
                <a:latin typeface="Arial" charset="0"/>
              </a:rPr>
              <a:t>Derive </a:t>
            </a:r>
            <a:r>
              <a:rPr lang="en-US" sz="2400" dirty="0">
                <a:latin typeface="Arial" charset="0"/>
              </a:rPr>
              <a:t>requirements for TMT </a:t>
            </a:r>
            <a:r>
              <a:rPr lang="en-US" sz="2400" dirty="0" smtClean="0">
                <a:latin typeface="Arial" charset="0"/>
              </a:rPr>
              <a:t>subsystems</a:t>
            </a:r>
            <a:endParaRPr lang="en-US" sz="2400" dirty="0"/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Develop/refine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timing requirements for algorithms, 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internal and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external interface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commands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20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latin typeface="Arial" charset="0"/>
              </a:rPr>
              <a:t>Capture relevant information in a </a:t>
            </a:r>
            <a:r>
              <a:rPr lang="en-US" sz="2000" dirty="0" err="1" smtClean="0">
                <a:latin typeface="Arial" charset="0"/>
              </a:rPr>
              <a:t>SysML</a:t>
            </a:r>
            <a:r>
              <a:rPr lang="en-US" sz="2000" dirty="0" smtClean="0">
                <a:latin typeface="Arial" charset="0"/>
              </a:rPr>
              <a:t> model (system database) using ESEM (Executable Systems Engineering Method)</a:t>
            </a:r>
          </a:p>
          <a:p>
            <a:r>
              <a:rPr lang="en-US" sz="2000" dirty="0" smtClean="0">
                <a:latin typeface="Arial" charset="0"/>
              </a:rPr>
              <a:t>Used </a:t>
            </a:r>
            <a:r>
              <a:rPr lang="en-US" sz="2000" dirty="0" err="1" smtClean="0">
                <a:latin typeface="Arial" charset="0"/>
              </a:rPr>
              <a:t>SysML</a:t>
            </a:r>
            <a:r>
              <a:rPr lang="en-US" sz="2000" dirty="0">
                <a:latin typeface="Arial" charset="0"/>
              </a:rPr>
              <a:t> </a:t>
            </a:r>
            <a:r>
              <a:rPr lang="en-US" sz="2000" dirty="0" smtClean="0">
                <a:latin typeface="Arial" charset="0"/>
              </a:rPr>
              <a:t>constructs</a:t>
            </a:r>
          </a:p>
          <a:p>
            <a:pPr lvl="1"/>
            <a:r>
              <a:rPr lang="en-US" sz="1800" dirty="0" smtClean="0">
                <a:latin typeface="Arial" charset="0"/>
              </a:rPr>
              <a:t>Block diagrams, State Machines, Activity Diagrams, Sequence diagrams</a:t>
            </a:r>
          </a:p>
          <a:p>
            <a:r>
              <a:rPr lang="en-US" sz="2000" dirty="0" smtClean="0">
                <a:latin typeface="Arial" charset="0"/>
              </a:rPr>
              <a:t>Simulate system level scenarios</a:t>
            </a:r>
          </a:p>
          <a:p>
            <a:r>
              <a:rPr lang="en-US" sz="2000" dirty="0" smtClean="0">
                <a:latin typeface="Arial" charset="0"/>
              </a:rPr>
              <a:t>Verify correctness by</a:t>
            </a:r>
          </a:p>
          <a:p>
            <a:pPr lvl="1"/>
            <a:r>
              <a:rPr lang="en-US" sz="1800" dirty="0" smtClean="0">
                <a:latin typeface="Arial" charset="0"/>
              </a:rPr>
              <a:t>Recording traces of simulation in sequence diagrams</a:t>
            </a:r>
          </a:p>
          <a:p>
            <a:pPr lvl="1"/>
            <a:r>
              <a:rPr lang="en-US" sz="1800" dirty="0" smtClean="0">
                <a:latin typeface="Arial" charset="0"/>
              </a:rPr>
              <a:t>Ensure all “leaf” actions have durations constraints applied</a:t>
            </a:r>
          </a:p>
          <a:p>
            <a:pPr lvl="1"/>
            <a:r>
              <a:rPr lang="en-US" sz="1800" dirty="0" smtClean="0">
                <a:latin typeface="Arial" charset="0"/>
              </a:rPr>
              <a:t>Ensure that all actions have been reached in the different scenarios</a:t>
            </a:r>
          </a:p>
          <a:p>
            <a:r>
              <a:rPr lang="en-US" sz="2200" dirty="0" smtClean="0">
                <a:latin typeface="Arial" charset="0"/>
              </a:rPr>
              <a:t>Automatically verify timing against formal constraints (requirements)</a:t>
            </a:r>
          </a:p>
          <a:p>
            <a:endParaRPr lang="en-US" sz="2000" dirty="0">
              <a:latin typeface="Arial" charset="0"/>
            </a:endParaRPr>
          </a:p>
          <a:p>
            <a:pPr lvl="1"/>
            <a:endParaRPr lang="en-US" sz="1800" dirty="0" smtClean="0">
              <a:latin typeface="Arial" charset="0"/>
            </a:endParaRPr>
          </a:p>
          <a:p>
            <a:pPr lvl="1"/>
            <a:endParaRPr lang="en-US" sz="1800" dirty="0" smtClean="0">
              <a:latin typeface="Arial" charset="0"/>
            </a:endParaRPr>
          </a:p>
          <a:p>
            <a:pPr marL="457200" lvl="1" indent="0">
              <a:buNone/>
            </a:pPr>
            <a:endParaRPr lang="en-US" sz="1800" dirty="0">
              <a:latin typeface="Arial" charset="0"/>
            </a:endParaRPr>
          </a:p>
          <a:p>
            <a:endParaRPr lang="en-US" sz="2000" dirty="0">
              <a:latin typeface="Arial" charset="0"/>
            </a:endParaRPr>
          </a:p>
          <a:p>
            <a:endParaRPr lang="en-US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59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TMT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Customer and supplier model in same </a:t>
            </a:r>
            <a:r>
              <a:rPr lang="en-US" dirty="0" err="1" smtClean="0"/>
              <a:t>SysML</a:t>
            </a:r>
            <a:r>
              <a:rPr lang="en-US" dirty="0" smtClean="0"/>
              <a:t> project, APS and Adaptive Optics</a:t>
            </a:r>
          </a:p>
          <a:p>
            <a:pPr>
              <a:defRPr/>
            </a:pPr>
            <a:r>
              <a:rPr lang="en-US" dirty="0" smtClean="0"/>
              <a:t>Project level (customer) conceptual elements re-used for simulation in downstream design</a:t>
            </a:r>
          </a:p>
          <a:p>
            <a:pPr>
              <a:defRPr/>
            </a:pPr>
            <a:r>
              <a:rPr lang="en-US" dirty="0" smtClean="0"/>
              <a:t>Analysis: Duration, Power and Mass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dirty="0">
              <a:hlinkClick r:id="rId2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dirty="0" smtClean="0">
                <a:hlinkClick r:id="rId2"/>
              </a:rPr>
              <a:t>https://github.com/Open-MBEE/TMT-SysML-Model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Observatory Conceptual Model</a:t>
            </a:r>
          </a:p>
        </p:txBody>
      </p:sp>
      <p:pic>
        <p:nvPicPr>
          <p:cNvPr id="2457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1501775"/>
            <a:ext cx="9118600" cy="482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>
          <a:xfrm>
            <a:off x="6505575" y="2925763"/>
            <a:ext cx="2111375" cy="3109912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Executable System Engineering Method (ESEM)</a:t>
            </a:r>
            <a:endParaRPr lang="en-US" dirty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altLang="en-US" smtClean="0"/>
              <a:t>Step 1: Formalize Requirements</a:t>
            </a:r>
          </a:p>
          <a:p>
            <a:r>
              <a:rPr lang="en-CA" altLang="en-US" smtClean="0"/>
              <a:t>Step 2: Specify Design</a:t>
            </a:r>
          </a:p>
          <a:p>
            <a:r>
              <a:rPr lang="en-CA" altLang="en-US" smtClean="0"/>
              <a:t>Step 3: Characterize Components</a:t>
            </a:r>
          </a:p>
          <a:p>
            <a:r>
              <a:rPr lang="en-CA" altLang="en-US" smtClean="0"/>
              <a:t>Step 4: Specify Analysis Context</a:t>
            </a:r>
          </a:p>
          <a:p>
            <a:r>
              <a:rPr lang="en-CA" altLang="en-US" smtClean="0"/>
              <a:t>Step 5: Specify Operational Scenarios</a:t>
            </a:r>
          </a:p>
          <a:p>
            <a:r>
              <a:rPr lang="en-CA" altLang="en-US" smtClean="0"/>
              <a:t>Step 6: Specify Analysis Configurations</a:t>
            </a:r>
          </a:p>
          <a:p>
            <a:r>
              <a:rPr lang="en-CA" altLang="en-US" smtClean="0"/>
              <a:t>Step 7: Run 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200" b="1" dirty="0" smtClean="0">
                <a:solidFill>
                  <a:srgbClr val="0070C0"/>
                </a:solidFill>
                <a:latin typeface="Arial" charset="0"/>
                <a:cs typeface="+mn-cs"/>
              </a:rPr>
              <a:t>Outline</a:t>
            </a:r>
          </a:p>
        </p:txBody>
      </p:sp>
      <p:grpSp>
        <p:nvGrpSpPr>
          <p:cNvPr id="4099" name="Group 6"/>
          <p:cNvGrpSpPr>
            <a:grpSpLocks/>
          </p:cNvGrpSpPr>
          <p:nvPr/>
        </p:nvGrpSpPr>
        <p:grpSpPr bwMode="auto">
          <a:xfrm>
            <a:off x="4562475" y="1249363"/>
            <a:ext cx="4464050" cy="5500687"/>
            <a:chOff x="1660179" y="1521229"/>
            <a:chExt cx="3609975" cy="4762500"/>
          </a:xfrm>
        </p:grpSpPr>
        <p:pic>
          <p:nvPicPr>
            <p:cNvPr id="4101" name="Picture 2" descr="http://www.toonpool.com/user/12400/files/sisyphus_979785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0179" y="1521229"/>
              <a:ext cx="3609975" cy="4762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02" name="TextBox 3"/>
            <p:cNvSpPr txBox="1">
              <a:spLocks noChangeArrowheads="1"/>
            </p:cNvSpPr>
            <p:nvPr/>
          </p:nvSpPr>
          <p:spPr bwMode="auto">
            <a:xfrm>
              <a:off x="1660179" y="6068279"/>
              <a:ext cx="121365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800">
                  <a:latin typeface="Arial" panose="020B0604020202020204" pitchFamily="34" charset="0"/>
                </a:rPr>
                <a:t>by marian kamensky</a:t>
              </a:r>
            </a:p>
          </p:txBody>
        </p:sp>
        <p:sp>
          <p:nvSpPr>
            <p:cNvPr id="4103" name="TextBox 5"/>
            <p:cNvSpPr txBox="1">
              <a:spLocks noChangeArrowheads="1"/>
            </p:cNvSpPr>
            <p:nvPr/>
          </p:nvSpPr>
          <p:spPr bwMode="auto">
            <a:xfrm>
              <a:off x="2632833" y="1895302"/>
              <a:ext cx="522673" cy="319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C00000"/>
                  </a:solidFill>
                  <a:latin typeface="Arial" panose="020B0604020202020204" pitchFamily="34" charset="0"/>
                </a:rPr>
                <a:t>CST</a:t>
              </a:r>
            </a:p>
          </p:txBody>
        </p:sp>
        <p:sp>
          <p:nvSpPr>
            <p:cNvPr id="4104" name="TextBox 7"/>
            <p:cNvSpPr txBox="1">
              <a:spLocks noChangeArrowheads="1"/>
            </p:cNvSpPr>
            <p:nvPr/>
          </p:nvSpPr>
          <p:spPr bwMode="auto">
            <a:xfrm>
              <a:off x="2937740" y="3712028"/>
              <a:ext cx="584467" cy="213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000" b="1">
                  <a:solidFill>
                    <a:srgbClr val="C00000"/>
                  </a:solidFill>
                  <a:latin typeface="Arial" panose="020B0604020202020204" pitchFamily="34" charset="0"/>
                </a:rPr>
                <a:t>CST</a:t>
              </a:r>
            </a:p>
          </p:txBody>
        </p:sp>
        <p:sp>
          <p:nvSpPr>
            <p:cNvPr id="4105" name="TextBox 8"/>
            <p:cNvSpPr txBox="1">
              <a:spLocks noChangeArrowheads="1"/>
            </p:cNvSpPr>
            <p:nvPr/>
          </p:nvSpPr>
          <p:spPr bwMode="auto">
            <a:xfrm>
              <a:off x="3193457" y="5109707"/>
              <a:ext cx="312906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500">
                  <a:solidFill>
                    <a:srgbClr val="C00000"/>
                  </a:solidFill>
                  <a:latin typeface="Arial" panose="020B0604020202020204" pitchFamily="34" charset="0"/>
                </a:rPr>
                <a:t>CST</a:t>
              </a:r>
            </a:p>
          </p:txBody>
        </p:sp>
        <p:sp>
          <p:nvSpPr>
            <p:cNvPr id="4106" name="TextBox 9"/>
            <p:cNvSpPr txBox="1">
              <a:spLocks noChangeArrowheads="1"/>
            </p:cNvSpPr>
            <p:nvPr/>
          </p:nvSpPr>
          <p:spPr bwMode="auto">
            <a:xfrm>
              <a:off x="3141791" y="5441346"/>
              <a:ext cx="85151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B050"/>
                  </a:solidFill>
                  <a:latin typeface="Arial" panose="020B0604020202020204" pitchFamily="34" charset="0"/>
                </a:rPr>
                <a:t>MBSE</a:t>
              </a:r>
            </a:p>
          </p:txBody>
        </p:sp>
      </p:grpSp>
      <p:sp>
        <p:nvSpPr>
          <p:cNvPr id="4100" name="Content Placeholder 2"/>
          <p:cNvSpPr>
            <a:spLocks noGrp="1"/>
          </p:cNvSpPr>
          <p:nvPr>
            <p:ph idx="1"/>
          </p:nvPr>
        </p:nvSpPr>
        <p:spPr>
          <a:xfrm>
            <a:off x="138113" y="1728788"/>
            <a:ext cx="5043487" cy="4754562"/>
          </a:xfrm>
        </p:spPr>
        <p:txBody>
          <a:bodyPr/>
          <a:lstStyle/>
          <a:p>
            <a:r>
              <a:rPr lang="en-US" altLang="en-US" sz="2800" smtClean="0"/>
              <a:t>System Analysis, MBSE</a:t>
            </a:r>
          </a:p>
          <a:p>
            <a:r>
              <a:rPr lang="en-US" altLang="en-US" sz="2800" smtClean="0"/>
              <a:t>Executable Models</a:t>
            </a:r>
          </a:p>
          <a:p>
            <a:r>
              <a:rPr lang="en-US" altLang="en-US" sz="2800" smtClean="0"/>
              <a:t>Running Example: TMT</a:t>
            </a:r>
          </a:p>
          <a:p>
            <a:r>
              <a:rPr lang="en-US" altLang="en-US" sz="2800" smtClean="0"/>
              <a:t>ESEM</a:t>
            </a:r>
          </a:p>
          <a:p>
            <a:r>
              <a:rPr lang="en-US" altLang="en-US" sz="2800" smtClean="0"/>
              <a:t>OpenMBEE</a:t>
            </a:r>
          </a:p>
          <a:p>
            <a:r>
              <a:rPr lang="en-US" altLang="en-US" sz="2800" smtClean="0"/>
              <a:t>Summary</a:t>
            </a:r>
          </a:p>
          <a:p>
            <a:endParaRPr lang="en-US" altLang="en-US" sz="2800" smtClean="0"/>
          </a:p>
          <a:p>
            <a:endParaRPr lang="en-US" altLang="en-US" sz="2800" smtClean="0"/>
          </a:p>
          <a:p>
            <a:endParaRPr lang="en-US" altLang="en-US" sz="2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/>
              <a:t>Step 1: Formalize Requirements</a:t>
            </a:r>
            <a:endParaRPr lang="en-US" alt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dirty="0" smtClean="0"/>
              <a:t>Requirement Pattern</a:t>
            </a:r>
          </a:p>
          <a:p>
            <a:pPr lvl="1">
              <a:defRPr/>
            </a:pPr>
            <a:r>
              <a:rPr lang="en-US" dirty="0" smtClean="0"/>
              <a:t>Customer Side</a:t>
            </a:r>
          </a:p>
          <a:p>
            <a:pPr lvl="2">
              <a:defRPr/>
            </a:pPr>
            <a:r>
              <a:rPr lang="en-US" dirty="0" smtClean="0"/>
              <a:t>Define the textual requirement with a Requirement</a:t>
            </a:r>
          </a:p>
          <a:p>
            <a:pPr lvl="2">
              <a:defRPr/>
            </a:pPr>
            <a:r>
              <a:rPr lang="en-US" dirty="0" smtClean="0"/>
              <a:t>Optionally define a design black box specification with a Block with relevant value properties</a:t>
            </a:r>
          </a:p>
          <a:p>
            <a:pPr lvl="2">
              <a:defRPr/>
            </a:pPr>
            <a:r>
              <a:rPr lang="en-US" dirty="0" smtClean="0"/>
              <a:t>Optionally refine the Requirement with a Constraint Block on the black box design Block</a:t>
            </a:r>
          </a:p>
          <a:p>
            <a:pPr lvl="1">
              <a:defRPr/>
            </a:pPr>
            <a:r>
              <a:rPr lang="en-US" dirty="0" smtClean="0"/>
              <a:t>Supplier Side</a:t>
            </a:r>
          </a:p>
          <a:p>
            <a:pPr lvl="2">
              <a:defRPr/>
            </a:pPr>
            <a:r>
              <a:rPr lang="en-US" dirty="0" smtClean="0"/>
              <a:t>Define a design black box specification with a Block (that refines the customer’s black box Block if any and provides tighter property values)</a:t>
            </a:r>
          </a:p>
          <a:p>
            <a:pPr lvl="2">
              <a:defRPr/>
            </a:pPr>
            <a:r>
              <a:rPr lang="en-US" dirty="0" smtClean="0"/>
              <a:t>Refine the textual Requirement by a Constraint Block (if not already defined by the customer)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/>
              <a:t>Step 1: Formalize Requirements </a:t>
            </a:r>
            <a:endParaRPr lang="en-US" altLang="en-US" smtClean="0"/>
          </a:p>
        </p:txBody>
      </p:sp>
      <p:pic>
        <p:nvPicPr>
          <p:cNvPr id="27651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7288"/>
            <a:ext cx="8686800" cy="566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/>
              <a:t>Step 2: Specify Design</a:t>
            </a:r>
            <a:endParaRPr lang="en-US" altLang="en-US" smtClean="0"/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Follow OOSEM to define two white box specifications that specialize the black box specification </a:t>
            </a:r>
          </a:p>
          <a:p>
            <a:pPr lvl="1"/>
            <a:r>
              <a:rPr lang="en-US" altLang="en-US" dirty="0" smtClean="0"/>
              <a:t>Conceptual </a:t>
            </a:r>
            <a:r>
              <a:rPr lang="en-US" altLang="en-US" dirty="0" err="1" smtClean="0"/>
              <a:t>Specficiation</a:t>
            </a:r>
            <a:endParaRPr lang="en-US" altLang="en-US" dirty="0" smtClean="0"/>
          </a:p>
          <a:p>
            <a:pPr lvl="1"/>
            <a:r>
              <a:rPr lang="en-US" altLang="en-US" dirty="0" smtClean="0"/>
              <a:t>Realization Specification</a:t>
            </a:r>
          </a:p>
          <a:p>
            <a:r>
              <a:rPr lang="en-US" altLang="en-US" dirty="0" smtClean="0"/>
              <a:t>Decompose the white box designs into Blocks representing the subsystems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/>
              <a:t>Step 2: </a:t>
            </a:r>
            <a:r>
              <a:rPr lang="en-US" altLang="en-US" smtClean="0"/>
              <a:t>Black Box Level</a:t>
            </a:r>
          </a:p>
        </p:txBody>
      </p:sp>
      <p:pic>
        <p:nvPicPr>
          <p:cNvPr id="29699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475" y="1062038"/>
            <a:ext cx="4703763" cy="579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/>
          <p:nvPr/>
        </p:nvSpPr>
        <p:spPr>
          <a:xfrm>
            <a:off x="5338763" y="1158875"/>
            <a:ext cx="1881187" cy="5476875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9701" name="TextBox 4"/>
          <p:cNvSpPr txBox="1">
            <a:spLocks noChangeArrowheads="1"/>
          </p:cNvSpPr>
          <p:nvPr/>
        </p:nvSpPr>
        <p:spPr bwMode="auto">
          <a:xfrm>
            <a:off x="265113" y="1628775"/>
            <a:ext cx="1833562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Project level components communicate with APS black box block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/>
              <a:t>Step 2: </a:t>
            </a:r>
            <a:r>
              <a:rPr lang="en-US" altLang="en-US" smtClean="0"/>
              <a:t>Conceptual Model</a:t>
            </a:r>
          </a:p>
        </p:txBody>
      </p:sp>
      <p:pic>
        <p:nvPicPr>
          <p:cNvPr id="3072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11300"/>
            <a:ext cx="7011988" cy="534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/>
          <p:nvPr/>
        </p:nvSpPr>
        <p:spPr>
          <a:xfrm>
            <a:off x="3963988" y="2176463"/>
            <a:ext cx="1462087" cy="906462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661025" y="2046288"/>
            <a:ext cx="896938" cy="636587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6" name="Curved Connector 5"/>
          <p:cNvCxnSpPr/>
          <p:nvPr/>
        </p:nvCxnSpPr>
        <p:spPr>
          <a:xfrm>
            <a:off x="5151438" y="2243138"/>
            <a:ext cx="547687" cy="120650"/>
          </a:xfrm>
          <a:prstGeom prst="curved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457200" y="2686050"/>
            <a:ext cx="896938" cy="636588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8" name="Curved Connector 7"/>
          <p:cNvCxnSpPr>
            <a:stCxn id="4" idx="2"/>
          </p:cNvCxnSpPr>
          <p:nvPr/>
        </p:nvCxnSpPr>
        <p:spPr>
          <a:xfrm rot="10800000" flipV="1">
            <a:off x="1354138" y="2630488"/>
            <a:ext cx="2609850" cy="374650"/>
          </a:xfrm>
          <a:prstGeom prst="curved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729" name="TextBox 10"/>
          <p:cNvSpPr txBox="1">
            <a:spLocks noChangeArrowheads="1"/>
          </p:cNvSpPr>
          <p:nvPr/>
        </p:nvSpPr>
        <p:spPr bwMode="auto">
          <a:xfrm>
            <a:off x="457200" y="6294438"/>
            <a:ext cx="76104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Communication between state machine specified components over ports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1116013"/>
            <a:ext cx="9074150" cy="552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/>
              <a:t>Step 2: Realization</a:t>
            </a:r>
            <a:endParaRPr lang="en-US" altLang="en-US" smtClean="0"/>
          </a:p>
        </p:txBody>
      </p:sp>
      <p:sp>
        <p:nvSpPr>
          <p:cNvPr id="31748" name="TextBox 5"/>
          <p:cNvSpPr txBox="1">
            <a:spLocks noChangeArrowheads="1"/>
          </p:cNvSpPr>
          <p:nvPr/>
        </p:nvSpPr>
        <p:spPr bwMode="auto">
          <a:xfrm>
            <a:off x="319088" y="5815013"/>
            <a:ext cx="32908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System Decomposition Hierarchy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" y="1127125"/>
            <a:ext cx="7167563" cy="573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/>
              <a:t>Step 2: Realization</a:t>
            </a:r>
            <a:endParaRPr lang="en-US" altLang="en-US" smtClean="0"/>
          </a:p>
        </p:txBody>
      </p:sp>
      <p:sp>
        <p:nvSpPr>
          <p:cNvPr id="32772" name="TextBox 5"/>
          <p:cNvSpPr txBox="1">
            <a:spLocks noChangeArrowheads="1"/>
          </p:cNvSpPr>
          <p:nvPr/>
        </p:nvSpPr>
        <p:spPr bwMode="auto">
          <a:xfrm>
            <a:off x="1254125" y="6213475"/>
            <a:ext cx="32924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System Decomposition Hierarchy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/>
              <a:t>Step 3: Characterize Components</a:t>
            </a:r>
            <a:endParaRPr lang="en-US" altLang="en-US" smtClean="0"/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Add relevant patterns to the design Block to make it executable</a:t>
            </a:r>
          </a:p>
          <a:p>
            <a:r>
              <a:rPr lang="en-US" altLang="en-US" smtClean="0"/>
              <a:t>Example: Roll-up Pattern</a:t>
            </a:r>
          </a:p>
          <a:p>
            <a:pPr lvl="1"/>
            <a:r>
              <a:rPr lang="en-US" altLang="en-US" smtClean="0"/>
              <a:t>Constrained value represents an aggregate value that is propagating up a hierarchy of subcomponents</a:t>
            </a:r>
          </a:p>
          <a:p>
            <a:pPr lvl="1"/>
            <a:r>
              <a:rPr lang="en-US" altLang="en-US" smtClean="0"/>
              <a:t>Static roll-up (e.g., mass roll-up)</a:t>
            </a:r>
          </a:p>
          <a:p>
            <a:pPr lvl="1"/>
            <a:r>
              <a:rPr lang="en-US" altLang="en-US" smtClean="0"/>
              <a:t>Dynamic roll-up (e.g., power roll-up)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" y="1089025"/>
            <a:ext cx="8007350" cy="576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/>
              <a:t>Step 3: Characterize Components</a:t>
            </a:r>
            <a:endParaRPr lang="en-US" altLang="en-US" smtClean="0"/>
          </a:p>
        </p:txBody>
      </p:sp>
      <p:sp>
        <p:nvSpPr>
          <p:cNvPr id="34820" name="TextBox 17"/>
          <p:cNvSpPr txBox="1">
            <a:spLocks noChangeArrowheads="1"/>
          </p:cNvSpPr>
          <p:nvPr/>
        </p:nvSpPr>
        <p:spPr bwMode="auto">
          <a:xfrm>
            <a:off x="5589588" y="6184900"/>
            <a:ext cx="21796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Power Rollup Pattern</a:t>
            </a:r>
          </a:p>
        </p:txBody>
      </p:sp>
      <p:sp>
        <p:nvSpPr>
          <p:cNvPr id="34821" name="TextBox 4"/>
          <p:cNvSpPr txBox="1">
            <a:spLocks noChangeArrowheads="1"/>
          </p:cNvSpPr>
          <p:nvPr/>
        </p:nvSpPr>
        <p:spPr bwMode="auto">
          <a:xfrm>
            <a:off x="1846263" y="4152900"/>
            <a:ext cx="19034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State constraints</a:t>
            </a:r>
          </a:p>
        </p:txBody>
      </p:sp>
      <p:sp>
        <p:nvSpPr>
          <p:cNvPr id="7" name="Oval 6"/>
          <p:cNvSpPr/>
          <p:nvPr/>
        </p:nvSpPr>
        <p:spPr>
          <a:xfrm>
            <a:off x="2420938" y="4521200"/>
            <a:ext cx="1328737" cy="636588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/>
              <a:t>Step 3: Characterize Components</a:t>
            </a:r>
            <a:endParaRPr lang="en-US" altLang="en-US" smtClean="0"/>
          </a:p>
        </p:txBody>
      </p:sp>
      <p:sp>
        <p:nvSpPr>
          <p:cNvPr id="35843" name="TextBox 11"/>
          <p:cNvSpPr txBox="1">
            <a:spLocks noChangeArrowheads="1"/>
          </p:cNvSpPr>
          <p:nvPr/>
        </p:nvSpPr>
        <p:spPr bwMode="auto">
          <a:xfrm>
            <a:off x="5065713" y="6378575"/>
            <a:ext cx="36210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Power Roll-up Pattern Application</a:t>
            </a:r>
          </a:p>
        </p:txBody>
      </p:sp>
      <p:pic>
        <p:nvPicPr>
          <p:cNvPr id="3584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8" y="1173163"/>
            <a:ext cx="8469312" cy="521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1181100" y="149225"/>
            <a:ext cx="6427788" cy="642938"/>
          </a:xfrm>
        </p:spPr>
        <p:txBody>
          <a:bodyPr/>
          <a:lstStyle/>
          <a:p>
            <a:pPr>
              <a:defRPr/>
            </a:pPr>
            <a:r>
              <a:rPr lang="en-US" sz="3200" b="1" dirty="0" smtClean="0">
                <a:solidFill>
                  <a:srgbClr val="0070C0"/>
                </a:solidFill>
                <a:latin typeface="Arial" charset="0"/>
                <a:cs typeface="+mn-cs"/>
              </a:rPr>
              <a:t>Who</a:t>
            </a:r>
            <a:r>
              <a:rPr lang="en-US" sz="3200" dirty="0" smtClean="0"/>
              <a:t> </a:t>
            </a:r>
            <a:r>
              <a:rPr lang="en-US" sz="3200" b="1" dirty="0" smtClean="0">
                <a:solidFill>
                  <a:srgbClr val="0070C0"/>
                </a:solidFill>
                <a:latin typeface="Arial" charset="0"/>
                <a:cs typeface="+mn-cs"/>
              </a:rPr>
              <a:t>is</a:t>
            </a:r>
            <a:r>
              <a:rPr lang="en-US" sz="3200" dirty="0" smtClean="0"/>
              <a:t> </a:t>
            </a:r>
            <a:r>
              <a:rPr lang="en-US" sz="3200" b="1" dirty="0" smtClean="0">
                <a:solidFill>
                  <a:srgbClr val="0070C0"/>
                </a:solidFill>
                <a:latin typeface="Arial" charset="0"/>
                <a:cs typeface="+mn-cs"/>
              </a:rPr>
              <a:t>Robert</a:t>
            </a:r>
            <a:r>
              <a:rPr lang="en-US" sz="3200" dirty="0" smtClean="0"/>
              <a:t>?</a:t>
            </a:r>
          </a:p>
        </p:txBody>
      </p:sp>
      <p:pic>
        <p:nvPicPr>
          <p:cNvPr id="6147" name="Picture 2" descr="D:\home\rkarban\Bilder\Paranal\Dec2003\IMGP05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087438"/>
            <a:ext cx="3916362" cy="522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 bwMode="auto">
          <a:xfrm>
            <a:off x="4121150" y="1092200"/>
            <a:ext cx="4883150" cy="378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71450" indent="-171450" eaLnBrk="1" hangingPunct="1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HelveticaNeueLT Com 65 Md" pitchFamily="34" charset="0"/>
                <a:ea typeface="+mn-ea"/>
              </a:rPr>
              <a:t>Master in Computer Science (Austria)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HelveticaNeueLT Com 65 Md" pitchFamily="34" charset="0"/>
                <a:ea typeface="+mn-ea"/>
              </a:rPr>
              <a:t>Senior Systems Architect at NASA’s JPL - USA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HelveticaNeueLT Com 65 Md" pitchFamily="34" charset="0"/>
                <a:ea typeface="+mn-ea"/>
              </a:rPr>
              <a:t>MBSE, CAE, TMT, Europa 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HelveticaNeueLT Com 65 Md" pitchFamily="34" charset="0"/>
              </a:rPr>
              <a:t>Member of INCOSE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HelveticaNeueLT Com 65 Md" pitchFamily="34" charset="0"/>
              </a:rPr>
              <a:t>Member of the OMG </a:t>
            </a:r>
            <a:r>
              <a:rPr lang="en-US" sz="1600" dirty="0" err="1">
                <a:latin typeface="HelveticaNeueLT Com 65 Md" pitchFamily="34" charset="0"/>
              </a:rPr>
              <a:t>SysML</a:t>
            </a:r>
            <a:r>
              <a:rPr lang="en-US" sz="1600" dirty="0">
                <a:latin typeface="HelveticaNeueLT Com 65 Md" pitchFamily="34" charset="0"/>
              </a:rPr>
              <a:t> Revision Task Force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HelveticaNeueLT Com 65 Md" pitchFamily="34" charset="0"/>
                <a:ea typeface="+mn-ea"/>
              </a:rPr>
              <a:t>Formerly Control System/Software Engineer and Architect at: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HelveticaNeueLT Com 65 Md" pitchFamily="34" charset="0"/>
                <a:ea typeface="+mn-ea"/>
              </a:rPr>
              <a:t>Siemens Healthcare - Austria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HelveticaNeueLT Com 65 Md" pitchFamily="34" charset="0"/>
                <a:ea typeface="+mn-ea"/>
              </a:rPr>
              <a:t>Alcatel - France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HelveticaNeueLT Com 65 Md" pitchFamily="34" charset="0"/>
                <a:ea typeface="+mn-ea"/>
              </a:rPr>
              <a:t>CERN (LHC, LINAC, PS) – Switzerland/France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HelveticaNeueLT Com 65 Md" pitchFamily="34" charset="0"/>
                <a:ea typeface="+mn-ea"/>
              </a:rPr>
              <a:t>NRAO - USA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HelveticaNeueLT Com 65 Md" pitchFamily="34" charset="0"/>
                <a:ea typeface="+mn-ea"/>
              </a:rPr>
              <a:t>European Southern Observatory (VLT, ALMA, ELT) – Germany, Chile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HelveticaNeueLT Com 65 Md" pitchFamily="34" charset="0"/>
                <a:ea typeface="+mn-ea"/>
              </a:rPr>
              <a:t>User of </a:t>
            </a:r>
            <a:r>
              <a:rPr lang="en-US" sz="1600" dirty="0" err="1">
                <a:latin typeface="HelveticaNeueLT Com 65 Md" pitchFamily="34" charset="0"/>
                <a:ea typeface="+mn-ea"/>
              </a:rPr>
              <a:t>MagicDraw</a:t>
            </a:r>
            <a:r>
              <a:rPr lang="en-US" sz="1600" dirty="0">
                <a:latin typeface="HelveticaNeueLT Com 65 Md" pitchFamily="34" charset="0"/>
                <a:ea typeface="+mn-ea"/>
              </a:rPr>
              <a:t>/</a:t>
            </a:r>
            <a:r>
              <a:rPr lang="en-US" sz="1600" dirty="0" err="1">
                <a:latin typeface="HelveticaNeueLT Com 65 Md" pitchFamily="34" charset="0"/>
                <a:ea typeface="+mn-ea"/>
              </a:rPr>
              <a:t>SysML</a:t>
            </a:r>
            <a:r>
              <a:rPr lang="en-US" sz="1600" dirty="0">
                <a:latin typeface="HelveticaNeueLT Com 65 Md" pitchFamily="34" charset="0"/>
                <a:ea typeface="+mn-ea"/>
              </a:rPr>
              <a:t> since 2007</a:t>
            </a:r>
          </a:p>
        </p:txBody>
      </p:sp>
      <p:sp>
        <p:nvSpPr>
          <p:cNvPr id="6149" name="AutoShape 8" descr="Bildergebnis für cern"/>
          <p:cNvSpPr>
            <a:spLocks noChangeAspect="1" noChangeArrowheads="1"/>
          </p:cNvSpPr>
          <p:nvPr/>
        </p:nvSpPr>
        <p:spPr bwMode="auto">
          <a:xfrm>
            <a:off x="155575" y="-731838"/>
            <a:ext cx="1524000" cy="1524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6150" name="AutoShape 10" descr="Bildergebnis für cern"/>
          <p:cNvSpPr>
            <a:spLocks noChangeAspect="1" noChangeArrowheads="1"/>
          </p:cNvSpPr>
          <p:nvPr/>
        </p:nvSpPr>
        <p:spPr bwMode="auto">
          <a:xfrm>
            <a:off x="155575" y="-731838"/>
            <a:ext cx="1524000" cy="1524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6151" name="AutoShape 12" descr="data:image/jpeg;base64,/9j/4AAQSkZJRgABAQAAAQABAAD/2wCEAAkGBwgHBgkIBwgKCgkLDRYPDQwMDRsUFRAWIB0iIiAdHx8kKDQsJCYxJx8fLT0tMTU3Ojo6Iys/RD84QzQ5OjcBCgoKDQwNGg8PGjclHyU3Nzc3Nzc3Nzc3Nzc3Nzc3Nzc3Nzc3Nzc3Nzc3Nzc3Nzc3Nzc3Nzc3Nzc3Nzc3Nzc3N//AABEIAKAAoAMBIgACEQEDEQH/xAAbAAEAAgMBAQAAAAAAAAAAAAAAAQYDBAUCB//EAEsQAAEDAwEEBgYFBwgLAQAAAAECAwQABREGEiExQQciUWFxgRMUUpGhwRUjMrHRF0JDYpKy8CVUY3KChKLhJCYzNFNkc5TC8fIW/8QAGQEAAwEBAQAAAAAAAAAAAAAAAAECAwQF/8QAJxEAAgIBAwMEAgMAAAAAAAAAAAECESEDEkEiMVEEEzJSQqEjYXH/2gAMAwEAAhEDEQA/AKLSlK9s8cUpSgBSgpQApSlACoqaGgBSlKAFKUoAUpSgBSlKAFKUoAUpSgBSlKAFKlKSogJSVEnAAGSTVti6NRBiJn6tuDdoiq3pZV1n3O4J5ffUynGPccYyk8FSxigG1uG891WlWqtKWo7Fh0yZq08JVycznvCd+PhWFXSbfwcRItpio5BuHkj3msvf+sTRaK5ZXfRr9hXupsK9lXuq0xelXUbKh6wxbH08x6uUE+YPyqwROlaFNbDVwjPWpz+cRW0Po80qTn3Un6iS/EpaEX+R822Veyr3VGyr2Ve419Hut21pGhG5We5W282wfp4kNBWj+ujiOVVr8pepyAQ/CIP/ACSMUL1DfH7B6CXdld2T2H3GmKsf5SdTn9LAP9yTUflG1KeK7ef7kn8ar35fUn2Y/YrtR7qsg6RNQniLb/2Kfxqfyh38/o7WfGCn8aPffj9h7S8lb3dtPOrIekG+82LQrxgD8a5N7v02+OMLnNQ2yyFBIisejBzjjvOeHxNNatvKJekkrTNClM0rW7IFKUoAV7ZacfdQ0yhS3HFBKEJGSongAK8Yq42JTelNOOapkNpVcJJUxamljcDv2nCOz8O+pnNQjY4RcnRmkPQOj1hKQ21N1Q4jJ2us3CBG7xV/HCqDPnTLpLXMuMlyTIXxccOfIdg7hurG687IfcffcU484orWtRyVKPE1A41yd3b7nQ3il2IAFTgDea3LTbJl3ntwbcwp+Q5wSnkO0nkO+rgtvTmieo623fb+jepJP+jRlfM/HwocuBqGCt2bSt8vmF2y3PONHg8rqN/tH5Zrtno8kRh/K1/skBXNCnytX3CuVe9WX29nE6e4GTwjs/VtgeA4+ZriJbSknCQM91LqY+ngv1k0+q0TUybDrqzIk+yVEJc7lDO8Vtav0dNubYuVstLBlq3v/RklLjLx5qCTgpPhnNfOMA7iBvrNBkv26Ql+E64ysEE+icKNruJFLY+9lblVUeHmHor62JLS2XkfabcSUqHka84r6nd71Gk2C3XC8RPpmxyvq1rcAEqC7zG2MA88Hdw4nIqp37SqY8AXnT8r6RsqjvdA+sY7nE8vHFCn5E4eCsgVmiM+nmRmB+meQ3+0oD51irr6RZ9Z1VaGfalt/A5+VaPCZGLPesbbEtGpptvt4X6uwUpG2raOdkE7/E1xq7OsXhI1beHRwMtYHkcfKuOKS+KG0kyRXqvNK1hOsGcoXk9UpStzE2rZCcuVyiwWc7cl1LYxyycZ92a6XSXcUStSm3RTiDam0xWU8sgDaPv3eVdLouYS5qxD6wCmKw49v5EDHzqlMCRerokNArkzpHUB9pav865tZ3OvBtpprTvyYcgDJ3eO6pSQRuORV01C/B0fL+hrLEivzmED1u4SWUuLKyM7KAdyQMjlXGl6icn29+Ncrfb33lgeilojpada3796QM7t3nWabeUXtSw2bFr1U9aNOSLbbI6Y0uS4fTT0q+sU3ySPZ8uXfVf8KvmpJkazaf0s7EtVoLkyDtvKfhoWVqATvz5muDDuCLtqKyh6325lpMpttbcWMG0OhS052hwNKLWWkU08KzhVNXW93VELXEy0xbJZ34qJiWURfUG9pSTs5AIGc7zv5VkdtNthdLbNthttuQfWEBTCsKSkqRlSPDJo3j2PsUalWzV2mI8NgXrTznrNieVjKd5jLzgpV3Z7eHA1qW5mOvQl7fUw0qQ3NjpbdKBtoSriAeWcU1JVYnFp0dXo4cTc27tpeSr6i4xypj+jeTwI+H7NcGwXu4aYuanGgDglqXFX9h0A4Ukjt476x6XmKt+prTKTnqS2wrHsqUEn4E11+lC3C261nJQnDcgJkIwN3WGFfEH30Ut7XkLe21wNX2SG1Hj3+wErs044Cf5s7zbPduOOzh2VHRoyHtc2rPBClue5Cqz9H01l9+Tpq5H+T7sgoTk/7N7HVUOwn8KzdH0N+26uuKZQCXrdBk+kI4AjAz51LdRcWNK2mVKc6ZFwlvni7IcX71E1iAry1ktpJ4lIzXqtSBU0pTAmlKV0nMXPouBVdrm0Ptu2x5KfHdVN0lPbtd7tVweH1TDza19yeZ8hv8qsvRvKETWUAL+xIKmT/aT+OKrV8tyrVfLhb1jHq8haB4Zyn4EVy6q/kafJvpv+Nf0zv9J1udhasly8FcWeUyGHx9hYIG4HhkEfdVXbbccDhbQpYbTtObKc7I7T2CuvbtT3eBD9QQ81Ig8oktlLzY8Ad48jXidqG4TIa4WYseG5vXHhx0soWe/G8+ZqI7kqLe15LfqW+3Cy6Y0emC6ygOW8lQdYQ4d2z7QOOPKqrbp7911dbZcpSFvOTWNooQEDctPIbq2G9a35uLHjB+KpqMgNtJchtr2UjvIJrXmamus2XClSHWPSwnPSMFuMhASrIO8Ab/sjjUqLSoqUldl5kXpUjV+obA5IagSZEgog3BtpCFtuYThClAZIV28e/hVW0lDlQukS3Rp6FplNTMOheSc4Jzv4545rgXGdJudxfuExYVJfWFrWkbOVAAAgDhwFdKRqq8SbnEuT77K5kQYZf9AkKxjHW3dbzoUGlQOabs2NL6jc07c5TD7frNrkOrRMiK3hYyRkA8/vqx6isMO06LukuzyUyLXcJUZ2MQclABVlJ8Mjv91fPnnVPPOPOY23FqWogYyScn762WrlMbtT9rS9mE+4l1TRGcLTwI7O/tpuGbQlPFMwwElVwhpHEyGgPHbFfSOmlpuQu33Fkb2nXYjniMKHzqoaDt5uOr7W0QNhp4PudwR1vvAqwXGaNRaa1ZskqVFuaZrXc2Ts/cDSn80OHwZQ2nXY7iHo6ih1pQW2RyUDkfGvrN0bbSvUGpI6Qlm4afQ4Mf8AEUSD9ya+SAcq+oSZaR0JMuE/WKCYgP6oexj3CnqLsGm+58xFTTFBWtECppSmIUpSug5zNEfVElMyUfbYdQ6nxSQflV36YbOFvw9TwxmPNbQh4jgleOofMbvIVQhxr6XbL3FXoe2i9o9La1LVbJxO/wBEOLTvdjcPPurn9QqqSN/T07iz5fEcQ1LYcdALaHUKWCNxSFAn4VZOkiCzbtZTmYzSG2VJbdbQhOAApI4DxBrmap05K09cDEfPpYzqdqNJSOq+gjiD29oqwa7P0tZNPakRvU/G9Ukkb8OIzx/xVjeU0aVhplMpSpqyRU0oKBipqcVYdHaZcv8ALU9IV6C1RevLkq3BKRvKQe0/Ab+yk3WWCVnU09/q5o+4X9w7Eu4pMO3jdwOdpfw/w99anRoEu3abaFD6u4292Pj9YDKfnWprO+ovlzQmG2GrZDT6CE0ncA2MdbHLOB5AVp6Xmm26jtk3gluSja346pOD8Camri2yr6kkcsJUnquDCxuUOw86vF9dMbou07CJwZT7kgp7sqx8VCuHq21uxtYXK3RkErXKwwnHEuYKf3q6nSQ621d4lnjEGPaYiI+72+Kv/GqfU4krFlSqaUrQkUqRSgCKUpXQc4q2aOQbpZtQ2BW9ciL6zHH9K2c7vhVTrs6NuX0Tqa3S1HDYeDbn9VXVP31GorgxwdTRl05qiOm2CyaljLn2dRy2QcuxD7SDxwOz/wBVaoljS1pa426PIN4sMtXposuInbciOj20DfjcM7PfuFUXVtr+h9TXKAAQht8lsfqK6w+BrVtdzn2mT6xa5bsV3mW1Y2vEcD51xuF5idalTpmqUkK2VAhadxBGN/nU19Ps1z//AFttdcuFptV4mxxl2PsmPJI9pBGQr4VXlS9ArWoSLJfIrgUQptEgHZPMdZWaanmmgcOUyo/cK9obW4oIbQtazwShJUT5CrX9IaCYO21YbvKI5PytkeeFVvWzVNynTUWrRVkgWx54HC0IC1hPMlRGABzODTcmuBJLyTpjo3mTpDK7+4IDByr1Yn69xI7vzR3mseutSxFsJ03ppKWLPH6rpb3CQod/NORx/OPx9asv6bfGesdpmuzH3cfSV0WrK31c0JPJI7Bu4jtNUfgMDhUxTk90i5NJbUOzhUKBKVbJwcceyvXhXc0tpqRfpC1qWI1uj9aVMXuS2kbyAeBV91avCtmVWXaW7bmbrB1lOUlQFoQ80zje6+OoPMZH8CvmUh96XJelSlbT7yytxXaonJq56jVAuGhmnrRtmNa7othv0n2g0venv4kVSBUaS5L1HmhSlTWxmKippQIilKVuYCnjnypSgR0tU3lV/nMTHYyWnURksuKSva9KU8Fd1cispGaxqGKwlDb2N4z3dzLDlSIMpuVDdWy+0cocQcFNXE3iw6sSlGpU/Rl2xspucdP1bn/UT/HiKpIFZ4kaRNlNRIbSnX3lBCEJ4qNZNJ5NU2jvXLQ94hSojUYxpzMxzYjPRnQQvvI4gAbyd4Fb96nxdHW9dgssgG5O7rjcRuz/AETZ5AcyOztO73NkMaHtzlotbqXb4+nZnTGzujA/o2+w9p8+zGrb+kC+worUQJt78dpOyht6KDgeRFQt8v8ACntiU8ONJwApAHADIrq2yx3a6rAt9tkv5/OSghPvO6rH+Ui8I/3e32ZlR/PREOf3q59x1vqS4pKH7o422RgojgNDHlv+Nadfgjp82dFGk7XYEpkazuTaV8U22Gvbdc7ieXljxrm6k1S9d2EW+HHRb7QyR6KG1uHio8zVfOVKKlHKjvKicknvNMUKGblkTlikW3RmbhYNT2cb1ORBKaT+sg//ADVSSQRkcDVl6OJaYmsoIX9iTtx1g9ih+IFcO5Q1W64yoKsj1d5bYz2A4FOOJNA8xTNapqMUrQgmoxU4pToVkUpStTIUpSgBQ76UoAlph2Q82xHbU684oJQhAyVHsFXR1xnQUJUWOpDuppTf17w3pgoP5qe1R/jlWjYr1btOWtyXCHrF/eGw2txBCIiTxI9pVVhxxx5xbry1OOLUVLWo5KieJPfXJONyrg6oSqN8kKKlqKlqKlqOVKPEntoKUqkSKmgpQMUpSmIyRpS4MlmW39qO4l0f2SD8qs3SZFQxq+Q+0D6Ka03JQeR2hg/u/GqrjjVi1Ld4l2s9h2FrVPhxjHkBSdxA4HPP/Ok/kmJPDRXaClSa1IsilRU0UJsUpStCBSlKAFKUoAgilTSplGy4yogVNKVjRqKmoqaAIpSlUImopSmkQ2M0qKVVEtk0pSmiT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6152" name="AutoShape 14" descr="data:image/jpeg;base64,/9j/4AAQSkZJRgABAQAAAQABAAD/2wCEAAkGBwgHBgkIBwgKCgkLDRYPDQwMDRsUFRAWIB0iIiAdHx8kKDQsJCYxJx8fLT0tMTU3Ojo6Iys/RD84QzQ5OjcBCgoKDQwNGg8PGjclHyU3Nzc3Nzc3Nzc3Nzc3Nzc3Nzc3Nzc3Nzc3Nzc3Nzc3Nzc3Nzc3Nzc3Nzc3Nzc3Nzc3N//AABEIAKAAoAMBIgACEQEDEQH/xAAbAAEAAgMBAQAAAAAAAAAAAAAAAQYDBAUCB//EAEsQAAEDAwEEBgYFBwgLAQAAAAECAwQABREGEiExQQciUWFxgRMUUpGhwRUjMrHRF0JDYpKy8CVUY3KChKLhJCYzNFNkc5TC8fIW/8QAGQEAAwEBAQAAAAAAAAAAAAAAAAECAwQF/8QAJxEAAgIBAwMEAgMAAAAAAAAAAAECESEDEkEiMVEEEzJSQqEjYXH/2gAMAwEAAhEDEQA/AKLSlK9s8cUpSgBSgpQApSlACoqaGgBSlKAFKUoAUpSgBSlKAFKUoAUpSgBSlKAFKlKSogJSVEnAAGSTVti6NRBiJn6tuDdoiq3pZV1n3O4J5ffUynGPccYyk8FSxigG1uG891WlWqtKWo7Fh0yZq08JVycznvCd+PhWFXSbfwcRItpio5BuHkj3msvf+sTRaK5ZXfRr9hXupsK9lXuq0xelXUbKh6wxbH08x6uUE+YPyqwROlaFNbDVwjPWpz+cRW0Po80qTn3Un6iS/EpaEX+R822Veyr3VGyr2Ve419Hut21pGhG5We5W282wfp4kNBWj+ujiOVVr8pepyAQ/CIP/ACSMUL1DfH7B6CXdld2T2H3GmKsf5SdTn9LAP9yTUflG1KeK7ef7kn8ar35fUn2Y/YrtR7qsg6RNQniLb/2Kfxqfyh38/o7WfGCn8aPffj9h7S8lb3dtPOrIekG+82LQrxgD8a5N7v02+OMLnNQ2yyFBIisejBzjjvOeHxNNatvKJekkrTNClM0rW7IFKUoAV7ZacfdQ0yhS3HFBKEJGSongAK8Yq42JTelNOOapkNpVcJJUxamljcDv2nCOz8O+pnNQjY4RcnRmkPQOj1hKQ21N1Q4jJ2us3CBG7xV/HCqDPnTLpLXMuMlyTIXxccOfIdg7hurG687IfcffcU484orWtRyVKPE1A41yd3b7nQ3il2IAFTgDea3LTbJl3ntwbcwp+Q5wSnkO0nkO+rgtvTmieo623fb+jepJP+jRlfM/HwocuBqGCt2bSt8vmF2y3PONHg8rqN/tH5Zrtno8kRh/K1/skBXNCnytX3CuVe9WX29nE6e4GTwjs/VtgeA4+ZriJbSknCQM91LqY+ngv1k0+q0TUybDrqzIk+yVEJc7lDO8Vtav0dNubYuVstLBlq3v/RklLjLx5qCTgpPhnNfOMA7iBvrNBkv26Ql+E64ysEE+icKNruJFLY+9lblVUeHmHor62JLS2XkfabcSUqHka84r6nd71Gk2C3XC8RPpmxyvq1rcAEqC7zG2MA88Hdw4nIqp37SqY8AXnT8r6RsqjvdA+sY7nE8vHFCn5E4eCsgVmiM+nmRmB+meQ3+0oD51irr6RZ9Z1VaGfalt/A5+VaPCZGLPesbbEtGpptvt4X6uwUpG2raOdkE7/E1xq7OsXhI1beHRwMtYHkcfKuOKS+KG0kyRXqvNK1hOsGcoXk9UpStzE2rZCcuVyiwWc7cl1LYxyycZ92a6XSXcUStSm3RTiDam0xWU8sgDaPv3eVdLouYS5qxD6wCmKw49v5EDHzqlMCRerokNArkzpHUB9pav865tZ3OvBtpprTvyYcgDJ3eO6pSQRuORV01C/B0fL+hrLEivzmED1u4SWUuLKyM7KAdyQMjlXGl6icn29+Ncrfb33lgeilojpada3796QM7t3nWabeUXtSw2bFr1U9aNOSLbbI6Y0uS4fTT0q+sU3ySPZ8uXfVf8KvmpJkazaf0s7EtVoLkyDtvKfhoWVqATvz5muDDuCLtqKyh6325lpMpttbcWMG0OhS052hwNKLWWkU08KzhVNXW93VELXEy0xbJZ34qJiWURfUG9pSTs5AIGc7zv5VkdtNthdLbNthttuQfWEBTCsKSkqRlSPDJo3j2PsUalWzV2mI8NgXrTznrNieVjKd5jLzgpV3Z7eHA1qW5mOvQl7fUw0qQ3NjpbdKBtoSriAeWcU1JVYnFp0dXo4cTc27tpeSr6i4xypj+jeTwI+H7NcGwXu4aYuanGgDglqXFX9h0A4Ukjt476x6XmKt+prTKTnqS2wrHsqUEn4E11+lC3C261nJQnDcgJkIwN3WGFfEH30Ut7XkLe21wNX2SG1Hj3+wErs044Cf5s7zbPduOOzh2VHRoyHtc2rPBClue5Cqz9H01l9+Tpq5H+T7sgoTk/7N7HVUOwn8KzdH0N+26uuKZQCXrdBk+kI4AjAz51LdRcWNK2mVKc6ZFwlvni7IcX71E1iAry1ktpJ4lIzXqtSBU0pTAmlKV0nMXPouBVdrm0Ptu2x5KfHdVN0lPbtd7tVweH1TDza19yeZ8hv8qsvRvKETWUAL+xIKmT/aT+OKrV8tyrVfLhb1jHq8haB4Zyn4EVy6q/kafJvpv+Nf0zv9J1udhasly8FcWeUyGHx9hYIG4HhkEfdVXbbccDhbQpYbTtObKc7I7T2CuvbtT3eBD9QQ81Ig8oktlLzY8Ad48jXidqG4TIa4WYseG5vXHhx0soWe/G8+ZqI7kqLe15LfqW+3Cy6Y0emC6ygOW8lQdYQ4d2z7QOOPKqrbp7911dbZcpSFvOTWNooQEDctPIbq2G9a35uLHjB+KpqMgNtJchtr2UjvIJrXmamus2XClSHWPSwnPSMFuMhASrIO8Ab/sjjUqLSoqUldl5kXpUjV+obA5IagSZEgog3BtpCFtuYThClAZIV28e/hVW0lDlQukS3Rp6FplNTMOheSc4Jzv4545rgXGdJudxfuExYVJfWFrWkbOVAAAgDhwFdKRqq8SbnEuT77K5kQYZf9AkKxjHW3dbzoUGlQOabs2NL6jc07c5TD7frNrkOrRMiK3hYyRkA8/vqx6isMO06LukuzyUyLXcJUZ2MQclABVlJ8Mjv91fPnnVPPOPOY23FqWogYyScn762WrlMbtT9rS9mE+4l1TRGcLTwI7O/tpuGbQlPFMwwElVwhpHEyGgPHbFfSOmlpuQu33Fkb2nXYjniMKHzqoaDt5uOr7W0QNhp4PudwR1vvAqwXGaNRaa1ZskqVFuaZrXc2Ts/cDSn80OHwZQ2nXY7iHo6ih1pQW2RyUDkfGvrN0bbSvUGpI6Qlm4afQ4Mf8AEUSD9ya+SAcq+oSZaR0JMuE/WKCYgP6oexj3CnqLsGm+58xFTTFBWtECppSmIUpSug5zNEfVElMyUfbYdQ6nxSQflV36YbOFvw9TwxmPNbQh4jgleOofMbvIVQhxr6XbL3FXoe2i9o9La1LVbJxO/wBEOLTvdjcPPurn9QqqSN/T07iz5fEcQ1LYcdALaHUKWCNxSFAn4VZOkiCzbtZTmYzSG2VJbdbQhOAApI4DxBrmap05K09cDEfPpYzqdqNJSOq+gjiD29oqwa7P0tZNPakRvU/G9Ukkb8OIzx/xVjeU0aVhplMpSpqyRU0oKBipqcVYdHaZcv8ALU9IV6C1RevLkq3BKRvKQe0/Ab+yk3WWCVnU09/q5o+4X9w7Eu4pMO3jdwOdpfw/w99anRoEu3abaFD6u4292Pj9YDKfnWprO+ovlzQmG2GrZDT6CE0ncA2MdbHLOB5AVp6Xmm26jtk3gluSja346pOD8Camri2yr6kkcsJUnquDCxuUOw86vF9dMbou07CJwZT7kgp7sqx8VCuHq21uxtYXK3RkErXKwwnHEuYKf3q6nSQ621d4lnjEGPaYiI+72+Kv/GqfU4krFlSqaUrQkUqRSgCKUpXQc4q2aOQbpZtQ2BW9ciL6zHH9K2c7vhVTrs6NuX0Tqa3S1HDYeDbn9VXVP31GorgxwdTRl05qiOm2CyaljLn2dRy2QcuxD7SDxwOz/wBVaoljS1pa426PIN4sMtXposuInbciOj20DfjcM7PfuFUXVtr+h9TXKAAQht8lsfqK6w+BrVtdzn2mT6xa5bsV3mW1Y2vEcD51xuF5idalTpmqUkK2VAhadxBGN/nU19Ps1z//AFttdcuFptV4mxxl2PsmPJI9pBGQr4VXlS9ArWoSLJfIrgUQptEgHZPMdZWaanmmgcOUyo/cK9obW4oIbQtazwShJUT5CrX9IaCYO21YbvKI5PytkeeFVvWzVNynTUWrRVkgWx54HC0IC1hPMlRGABzODTcmuBJLyTpjo3mTpDK7+4IDByr1Yn69xI7vzR3mseutSxFsJ03ppKWLPH6rpb3CQod/NORx/OPx9asv6bfGesdpmuzH3cfSV0WrK31c0JPJI7Bu4jtNUfgMDhUxTk90i5NJbUOzhUKBKVbJwcceyvXhXc0tpqRfpC1qWI1uj9aVMXuS2kbyAeBV91avCtmVWXaW7bmbrB1lOUlQFoQ80zje6+OoPMZH8CvmUh96XJelSlbT7yytxXaonJq56jVAuGhmnrRtmNa7othv0n2g0venv4kVSBUaS5L1HmhSlTWxmKippQIilKVuYCnjnypSgR0tU3lV/nMTHYyWnURksuKSva9KU8Fd1cispGaxqGKwlDb2N4z3dzLDlSIMpuVDdWy+0cocQcFNXE3iw6sSlGpU/Rl2xspucdP1bn/UT/HiKpIFZ4kaRNlNRIbSnX3lBCEJ4qNZNJ5NU2jvXLQ94hSojUYxpzMxzYjPRnQQvvI4gAbyd4Fb96nxdHW9dgssgG5O7rjcRuz/AETZ5AcyOztO73NkMaHtzlotbqXb4+nZnTGzujA/o2+w9p8+zGrb+kC+worUQJt78dpOyht6KDgeRFQt8v8ACntiU8ONJwApAHADIrq2yx3a6rAt9tkv5/OSghPvO6rH+Ui8I/3e32ZlR/PREOf3q59x1vqS4pKH7o422RgojgNDHlv+Nadfgjp82dFGk7XYEpkazuTaV8U22Gvbdc7ieXljxrm6k1S9d2EW+HHRb7QyR6KG1uHio8zVfOVKKlHKjvKicknvNMUKGblkTlikW3RmbhYNT2cb1ORBKaT+sg//ADVSSQRkcDVl6OJaYmsoIX9iTtx1g9ih+IFcO5Q1W64yoKsj1d5bYz2A4FOOJNA8xTNapqMUrQgmoxU4pToVkUpStTIUpSgBQ76UoAlph2Q82xHbU684oJQhAyVHsFXR1xnQUJUWOpDuppTf17w3pgoP5qe1R/jlWjYr1btOWtyXCHrF/eGw2txBCIiTxI9pVVhxxx5xbry1OOLUVLWo5KieJPfXJONyrg6oSqN8kKKlqKlqKlqOVKPEntoKUqkSKmgpQMUpSmIyRpS4MlmW39qO4l0f2SD8qs3SZFQxq+Q+0D6Ka03JQeR2hg/u/GqrjjVi1Ld4l2s9h2FrVPhxjHkBSdxA4HPP/Ok/kmJPDRXaClSa1IsilRU0UJsUpStCBSlKAFKUoAgilTSplGy4yogVNKVjRqKmoqaAIpSlUImopSmkQ2M0qKVVEtk0pSmiT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6153" name="AutoShape 35" descr="Bildergebnis für jpl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6154" name="AutoShape 37" descr="Bildergebnis für jpl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/>
              <a:t>Step 4: Specify Analysis Context</a:t>
            </a:r>
            <a:endParaRPr lang="en-US" altLang="en-US" smtClean="0"/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Analysis Context Pattern</a:t>
            </a:r>
          </a:p>
          <a:p>
            <a:pPr lvl="1"/>
            <a:r>
              <a:rPr lang="en-US" altLang="en-US" smtClean="0"/>
              <a:t>Abstract analysis context Block composes both the design black box Block and white box Block</a:t>
            </a:r>
          </a:p>
          <a:p>
            <a:pPr lvl="1"/>
            <a:r>
              <a:rPr lang="en-US" altLang="en-US" smtClean="0"/>
              <a:t>Analysis properties defined on the analysis context Block (e.g., peak power, power margin)</a:t>
            </a:r>
          </a:p>
          <a:p>
            <a:pPr lvl="1"/>
            <a:r>
              <a:rPr lang="en-US" altLang="en-US" smtClean="0"/>
              <a:t>Analysis parametric model on the analysis context that computes and binds analysis values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/>
              <a:t>Step 4: Specify Analysis Context</a:t>
            </a:r>
            <a:endParaRPr lang="en-US" altLang="en-US" smtClean="0"/>
          </a:p>
        </p:txBody>
      </p:sp>
      <p:sp>
        <p:nvSpPr>
          <p:cNvPr id="38915" name="TextBox 5"/>
          <p:cNvSpPr txBox="1">
            <a:spLocks noChangeArrowheads="1"/>
          </p:cNvSpPr>
          <p:nvPr/>
        </p:nvSpPr>
        <p:spPr bwMode="auto">
          <a:xfrm>
            <a:off x="6375400" y="5073650"/>
            <a:ext cx="2473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Analysis Context Pattern</a:t>
            </a:r>
          </a:p>
        </p:txBody>
      </p:sp>
      <p:pic>
        <p:nvPicPr>
          <p:cNvPr id="3891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1958975"/>
            <a:ext cx="8874125" cy="294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38" y="1092200"/>
            <a:ext cx="5599112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/>
              <a:t>Step 4: Specify Analysis Context</a:t>
            </a:r>
            <a:endParaRPr lang="en-US" altLang="en-US" smtClean="0"/>
          </a:p>
        </p:txBody>
      </p:sp>
      <p:sp>
        <p:nvSpPr>
          <p:cNvPr id="39940" name="TextBox 5"/>
          <p:cNvSpPr txBox="1">
            <a:spLocks noChangeArrowheads="1"/>
          </p:cNvSpPr>
          <p:nvPr/>
        </p:nvSpPr>
        <p:spPr bwMode="auto">
          <a:xfrm>
            <a:off x="5292725" y="3816350"/>
            <a:ext cx="34702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Analysis Context Parametric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CA" dirty="0" smtClean="0"/>
              <a:t>Step 5: Specify Operational Scenarios</a:t>
            </a:r>
            <a:endParaRPr lang="en-CA" dirty="0"/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en-US" smtClean="0"/>
              <a:t>Operational Scenario Pattern</a:t>
            </a:r>
          </a:p>
          <a:p>
            <a:pPr marL="742950" lvl="2" indent="-342900"/>
            <a:r>
              <a:rPr lang="en-US" altLang="en-US" smtClean="0"/>
              <a:t>Concrete analysis context Block that </a:t>
            </a:r>
          </a:p>
          <a:p>
            <a:pPr marL="1200150" lvl="3" indent="-342900"/>
            <a:r>
              <a:rPr lang="en-US" altLang="en-US" smtClean="0"/>
              <a:t>Represents one operational scenario (e.g., power configuration)</a:t>
            </a:r>
          </a:p>
          <a:p>
            <a:pPr marL="1200150" lvl="3" indent="-342900"/>
            <a:r>
              <a:rPr lang="en-US" altLang="en-US" smtClean="0"/>
              <a:t>Specializes the abstract analysis context Block</a:t>
            </a:r>
          </a:p>
          <a:p>
            <a:pPr marL="1200150" lvl="3" indent="-342900"/>
            <a:r>
              <a:rPr lang="en-US" altLang="en-US" smtClean="0"/>
              <a:t>Redefines context’s properties with scenario-specific values</a:t>
            </a:r>
          </a:p>
          <a:p>
            <a:pPr marL="1200150" lvl="3" indent="-342900"/>
            <a:r>
              <a:rPr lang="en-US" altLang="en-US" smtClean="0"/>
              <a:t>Defines an owned behavior (sequence diagram) as scenario driver</a:t>
            </a:r>
          </a:p>
          <a:p>
            <a:pPr marL="1657350" lvl="4" indent="-342900"/>
            <a:r>
              <a:rPr lang="en-CA" altLang="en-US" smtClean="0"/>
              <a:t>Changes the states of the different components, by sending them signals, causing the rolling-up to occur automatically</a:t>
            </a:r>
          </a:p>
          <a:p>
            <a:pPr marL="1657350" lvl="4" indent="-342900"/>
            <a:r>
              <a:rPr lang="en-CA" altLang="en-US" smtClean="0"/>
              <a:t>Can specify duration constraints to time the injection of signals thus controlling time spent in a certain state </a:t>
            </a:r>
          </a:p>
          <a:p>
            <a:pPr marL="1657350" lvl="4" indent="-342900"/>
            <a:r>
              <a:rPr lang="en-CA" altLang="en-US" smtClean="0"/>
              <a:t>Can use state constraints (on components) to verify during execution if a component is actually in expected state </a:t>
            </a:r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CA" dirty="0" smtClean="0"/>
              <a:t>Step 5: Specify Operational Scenarios</a:t>
            </a:r>
            <a:endParaRPr lang="en-CA" dirty="0"/>
          </a:p>
        </p:txBody>
      </p:sp>
      <p:sp>
        <p:nvSpPr>
          <p:cNvPr id="41987" name="TextBox 6"/>
          <p:cNvSpPr txBox="1">
            <a:spLocks noChangeArrowheads="1"/>
          </p:cNvSpPr>
          <p:nvPr/>
        </p:nvSpPr>
        <p:spPr bwMode="auto">
          <a:xfrm>
            <a:off x="3697288" y="6186488"/>
            <a:ext cx="29019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Operational Scenario Pattern</a:t>
            </a:r>
          </a:p>
        </p:txBody>
      </p:sp>
      <p:pic>
        <p:nvPicPr>
          <p:cNvPr id="4198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1238250"/>
            <a:ext cx="6604000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CA" dirty="0" smtClean="0"/>
              <a:t>Step 5: Specify Operational Scenarios</a:t>
            </a:r>
            <a:endParaRPr lang="en-CA" dirty="0"/>
          </a:p>
        </p:txBody>
      </p:sp>
      <p:sp>
        <p:nvSpPr>
          <p:cNvPr id="43011" name="TextBox 4"/>
          <p:cNvSpPr txBox="1">
            <a:spLocks noChangeArrowheads="1"/>
          </p:cNvSpPr>
          <p:nvPr/>
        </p:nvSpPr>
        <p:spPr bwMode="auto">
          <a:xfrm>
            <a:off x="457200" y="5565775"/>
            <a:ext cx="2784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Operational Scenario Driver</a:t>
            </a:r>
          </a:p>
        </p:txBody>
      </p:sp>
      <p:pic>
        <p:nvPicPr>
          <p:cNvPr id="4301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1236663"/>
            <a:ext cx="9134475" cy="425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CA" dirty="0" smtClean="0"/>
              <a:t>Step 6: Specify Scenario Configurations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dirty="0" smtClean="0"/>
              <a:t>Scenario Condition Pattern</a:t>
            </a:r>
          </a:p>
          <a:p>
            <a:pPr lvl="1">
              <a:defRPr/>
            </a:pPr>
            <a:r>
              <a:rPr lang="en-US" dirty="0" smtClean="0"/>
              <a:t>A decomposition tree of instance specifications representing the state of the scenario</a:t>
            </a:r>
          </a:p>
          <a:p>
            <a:pPr lvl="2">
              <a:defRPr/>
            </a:pPr>
            <a:r>
              <a:rPr lang="en-US" dirty="0" smtClean="0"/>
              <a:t>Can be presented in tabular form</a:t>
            </a:r>
          </a:p>
          <a:p>
            <a:pPr lvl="3">
              <a:defRPr/>
            </a:pPr>
            <a:r>
              <a:rPr lang="en-US" dirty="0" smtClean="0"/>
              <a:t>Rows represent the instance specifications (e.g., component)</a:t>
            </a:r>
          </a:p>
          <a:p>
            <a:pPr lvl="3">
              <a:defRPr/>
            </a:pPr>
            <a:r>
              <a:rPr lang="en-US" dirty="0" smtClean="0"/>
              <a:t>Columns represent values (e.g., operating power) from the instance specifications</a:t>
            </a:r>
          </a:p>
          <a:p>
            <a:pPr>
              <a:defRPr/>
            </a:pPr>
            <a:r>
              <a:rPr lang="en-US" dirty="0" smtClean="0"/>
              <a:t>Issues</a:t>
            </a:r>
          </a:p>
          <a:p>
            <a:pPr lvl="1">
              <a:defRPr/>
            </a:pPr>
            <a:r>
              <a:rPr lang="en-US" dirty="0" smtClean="0"/>
              <a:t>Hard to keep instance specifications in sync with Block hierarchy</a:t>
            </a:r>
          </a:p>
          <a:p>
            <a:pPr lvl="2">
              <a:defRPr/>
            </a:pPr>
            <a:r>
              <a:rPr lang="en-US" dirty="0" smtClean="0"/>
              <a:t>Mitigation: tool automation</a:t>
            </a:r>
          </a:p>
          <a:p>
            <a:pPr lvl="1">
              <a:defRPr/>
            </a:pPr>
            <a:r>
              <a:rPr lang="en-US" dirty="0" smtClean="0"/>
              <a:t>Instance specifications cannot be displayed in IBDs</a:t>
            </a:r>
          </a:p>
          <a:p>
            <a:pPr lvl="2">
              <a:defRPr/>
            </a:pPr>
            <a:r>
              <a:rPr lang="en-US" dirty="0" smtClean="0"/>
              <a:t>Mitigation: use full specialization tree of singleton Blocks for each scenario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CA" dirty="0" smtClean="0"/>
              <a:t>Step 6: Specify Analysis Configurations</a:t>
            </a:r>
            <a:endParaRPr lang="en-US" dirty="0"/>
          </a:p>
        </p:txBody>
      </p:sp>
      <p:sp>
        <p:nvSpPr>
          <p:cNvPr id="45059" name="TextBox 4"/>
          <p:cNvSpPr txBox="1">
            <a:spLocks noChangeArrowheads="1"/>
          </p:cNvSpPr>
          <p:nvPr/>
        </p:nvSpPr>
        <p:spPr bwMode="auto">
          <a:xfrm>
            <a:off x="3074988" y="5835650"/>
            <a:ext cx="3067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Scenario Configuration Pattern</a:t>
            </a:r>
          </a:p>
        </p:txBody>
      </p:sp>
      <p:pic>
        <p:nvPicPr>
          <p:cNvPr id="4506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66813"/>
            <a:ext cx="8534400" cy="445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1120775"/>
            <a:ext cx="9163050" cy="290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CA" dirty="0" smtClean="0"/>
              <a:t>Step 6: Specify Analysis Configurations</a:t>
            </a:r>
            <a:endParaRPr lang="en-CA" dirty="0"/>
          </a:p>
        </p:txBody>
      </p:sp>
      <p:sp>
        <p:nvSpPr>
          <p:cNvPr id="46084" name="TextBox 4"/>
          <p:cNvSpPr txBox="1">
            <a:spLocks noChangeArrowheads="1"/>
          </p:cNvSpPr>
          <p:nvPr/>
        </p:nvSpPr>
        <p:spPr bwMode="auto">
          <a:xfrm>
            <a:off x="3048000" y="4076700"/>
            <a:ext cx="35448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Scenario Initial Condition Pattern</a:t>
            </a:r>
          </a:p>
        </p:txBody>
      </p:sp>
      <p:pic>
        <p:nvPicPr>
          <p:cNvPr id="46085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32313"/>
            <a:ext cx="9144000" cy="106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8"/>
          <p:cNvSpPr/>
          <p:nvPr/>
        </p:nvSpPr>
        <p:spPr>
          <a:xfrm>
            <a:off x="6592888" y="2395538"/>
            <a:ext cx="627062" cy="434975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251825" y="4776788"/>
            <a:ext cx="627063" cy="434975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592888" y="3687763"/>
            <a:ext cx="627062" cy="434975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CA" dirty="0" smtClean="0"/>
              <a:t>Step 6: Specify Scenario Configurations</a:t>
            </a:r>
            <a:endParaRPr lang="en-US" dirty="0"/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Scenario Configuration Pattern</a:t>
            </a:r>
          </a:p>
          <a:p>
            <a:pPr lvl="1"/>
            <a:r>
              <a:rPr lang="en-US" altLang="en-US" smtClean="0"/>
              <a:t>Scenario configuration is an Instance Specification of the scenario’s concrete analysis Block</a:t>
            </a:r>
          </a:p>
          <a:p>
            <a:pPr lvl="2"/>
            <a:r>
              <a:rPr lang="en-US" altLang="en-US" smtClean="0"/>
              <a:t>References an initial scenario condition with an &lt;&lt;analyzes&gt;&gt; relationship</a:t>
            </a:r>
          </a:p>
          <a:p>
            <a:pPr lvl="2"/>
            <a:r>
              <a:rPr lang="en-US" altLang="en-US" smtClean="0"/>
              <a:t>References a final scenario condition with an &lt;&lt;explains&gt;&gt; relationship</a:t>
            </a:r>
          </a:p>
          <a:p>
            <a:pPr lvl="2"/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Systems Analysis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Carry out quantitative assessments of systems in order to select and/or update the most efficient system architecture and to generate derived engineering data. </a:t>
            </a:r>
          </a:p>
          <a:p>
            <a:r>
              <a:rPr lang="en-US" altLang="en-US" smtClean="0"/>
              <a:t>System analysis provides a rigorous approach to technical decision-making. It is used to perform trade-off studies, and includes modeling and simulation, cost analysis, technical risks analysis, and effectiveness analysis.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/>
              <a:t>Step 7: Run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defRPr/>
            </a:pPr>
            <a:r>
              <a:rPr lang="en-US" dirty="0" smtClean="0"/>
              <a:t>Run the configured analysis with a simulation engine on the initial conditions to get the final conditions:</a:t>
            </a:r>
          </a:p>
          <a:p>
            <a:pPr>
              <a:defRPr/>
            </a:pPr>
            <a:r>
              <a:rPr lang="en-US" dirty="0" smtClean="0"/>
              <a:t>Produce the following views on final conditions</a:t>
            </a:r>
          </a:p>
          <a:p>
            <a:pPr lvl="1">
              <a:defRPr/>
            </a:pPr>
            <a:r>
              <a:rPr lang="en-US" dirty="0" smtClean="0"/>
              <a:t>Table showing final analysis values (e.g., peak power) and the constraint’s pass/fail status for each scenario</a:t>
            </a:r>
          </a:p>
          <a:p>
            <a:pPr lvl="1">
              <a:defRPr/>
            </a:pPr>
            <a:r>
              <a:rPr lang="en-US" dirty="0" smtClean="0"/>
              <a:t>Timelines: state changes for components over time</a:t>
            </a:r>
          </a:p>
          <a:p>
            <a:pPr lvl="1">
              <a:defRPr/>
            </a:pPr>
            <a:r>
              <a:rPr lang="en-US" dirty="0" smtClean="0"/>
              <a:t>Value profiles: total rolled up values over time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/>
              <a:t>Step 7: Run Analysis</a:t>
            </a:r>
          </a:p>
        </p:txBody>
      </p:sp>
      <p:pic>
        <p:nvPicPr>
          <p:cNvPr id="3" name="IDvwjd4TcBw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1307102"/>
            <a:ext cx="9132873" cy="51372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OpenMBEE</a:t>
            </a:r>
          </a:p>
        </p:txBody>
      </p:sp>
      <p:sp>
        <p:nvSpPr>
          <p:cNvPr id="501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en-US" smtClean="0"/>
              <a:t>Provides a platform for modeling that serves SysML CAE Client and Web-based View Interaction – integrates JPL’s mission environment openCAE</a:t>
            </a:r>
          </a:p>
          <a:p>
            <a:pPr lvl="1"/>
            <a:r>
              <a:rPr lang="en-US" altLang="en-US" smtClean="0"/>
              <a:t>Basic Infrastructure for Version, Workflow, Access Control</a:t>
            </a:r>
          </a:p>
          <a:p>
            <a:pPr lvl="1"/>
            <a:r>
              <a:rPr lang="en-US" altLang="en-US" smtClean="0"/>
              <a:t>Flexibility of content</a:t>
            </a:r>
          </a:p>
          <a:p>
            <a:pPr lvl="1"/>
            <a:r>
              <a:rPr lang="en-US" altLang="en-US" smtClean="0"/>
              <a:t>Support for Web Applications and Web-based API access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mtClean="0">
                <a:hlinkClick r:id="rId2"/>
              </a:rPr>
              <a:t>https://github.com/Open-MBEE</a:t>
            </a:r>
            <a:endParaRPr lang="en-US" altLang="en-US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en-US" smtClean="0"/>
          </a:p>
          <a:p>
            <a:pPr lvl="1"/>
            <a:endParaRPr lang="en-US" altLang="en-US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OpenMBEE Current Realization</a:t>
            </a:r>
          </a:p>
        </p:txBody>
      </p:sp>
      <p:pic>
        <p:nvPicPr>
          <p:cNvPr id="5120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813" y="1055688"/>
            <a:ext cx="6197600" cy="580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5663"/>
            <a:ext cx="4816475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4575"/>
            <a:ext cx="5637213" cy="327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Duration Analysis</a:t>
            </a:r>
          </a:p>
        </p:txBody>
      </p:sp>
      <p:pic>
        <p:nvPicPr>
          <p:cNvPr id="52229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963" y="3783013"/>
            <a:ext cx="4530725" cy="307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Curved Connector 8"/>
          <p:cNvCxnSpPr/>
          <p:nvPr/>
        </p:nvCxnSpPr>
        <p:spPr>
          <a:xfrm rot="5400000">
            <a:off x="639763" y="3017838"/>
            <a:ext cx="1924050" cy="12700"/>
          </a:xfrm>
          <a:prstGeom prst="curved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>
            <a:off x="1079500" y="5738813"/>
            <a:ext cx="3667125" cy="773112"/>
          </a:xfrm>
          <a:prstGeom prst="curved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232" name="TextBox 12"/>
          <p:cNvSpPr txBox="1">
            <a:spLocks noChangeArrowheads="1"/>
          </p:cNvSpPr>
          <p:nvPr/>
        </p:nvSpPr>
        <p:spPr bwMode="auto">
          <a:xfrm>
            <a:off x="4927600" y="1649413"/>
            <a:ext cx="39814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Specify Property Based Requirement</a:t>
            </a:r>
          </a:p>
        </p:txBody>
      </p:sp>
      <p:sp>
        <p:nvSpPr>
          <p:cNvPr id="52233" name="TextBox 13"/>
          <p:cNvSpPr txBox="1">
            <a:spLocks noChangeArrowheads="1"/>
          </p:cNvSpPr>
          <p:nvPr/>
        </p:nvSpPr>
        <p:spPr bwMode="auto">
          <a:xfrm>
            <a:off x="1633538" y="6426200"/>
            <a:ext cx="3019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Analyze Conceptual Design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/>
              <a:t>Step 2: </a:t>
            </a:r>
            <a:r>
              <a:rPr lang="en-US" altLang="en-US" smtClean="0"/>
              <a:t>Conceptual Model</a:t>
            </a:r>
          </a:p>
        </p:txBody>
      </p:sp>
      <p:pic>
        <p:nvPicPr>
          <p:cNvPr id="3072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11300"/>
            <a:ext cx="7011988" cy="534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/>
          <p:nvPr/>
        </p:nvSpPr>
        <p:spPr>
          <a:xfrm>
            <a:off x="3963988" y="2176463"/>
            <a:ext cx="1462087" cy="906462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661025" y="2046288"/>
            <a:ext cx="896938" cy="636587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6" name="Curved Connector 5"/>
          <p:cNvCxnSpPr/>
          <p:nvPr/>
        </p:nvCxnSpPr>
        <p:spPr>
          <a:xfrm>
            <a:off x="5151438" y="2243138"/>
            <a:ext cx="547687" cy="120650"/>
          </a:xfrm>
          <a:prstGeom prst="curved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457200" y="2686050"/>
            <a:ext cx="896938" cy="636588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8" name="Curved Connector 7"/>
          <p:cNvCxnSpPr>
            <a:stCxn id="4" idx="2"/>
          </p:cNvCxnSpPr>
          <p:nvPr/>
        </p:nvCxnSpPr>
        <p:spPr>
          <a:xfrm rot="10800000" flipV="1">
            <a:off x="1354138" y="2630488"/>
            <a:ext cx="2609850" cy="374650"/>
          </a:xfrm>
          <a:prstGeom prst="curved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729" name="TextBox 10"/>
          <p:cNvSpPr txBox="1">
            <a:spLocks noChangeArrowheads="1"/>
          </p:cNvSpPr>
          <p:nvPr/>
        </p:nvSpPr>
        <p:spPr bwMode="auto">
          <a:xfrm>
            <a:off x="457200" y="6294438"/>
            <a:ext cx="76104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Communication between state machine specified components over ports</a:t>
            </a:r>
          </a:p>
        </p:txBody>
      </p:sp>
    </p:spTree>
    <p:extLst>
      <p:ext uri="{BB962C8B-B14F-4D97-AF65-F5344CB8AC3E}">
        <p14:creationId xmlns:p14="http://schemas.microsoft.com/office/powerpoint/2010/main" val="266082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Conceptual Design</a:t>
            </a:r>
          </a:p>
        </p:txBody>
      </p:sp>
      <p:pic>
        <p:nvPicPr>
          <p:cNvPr id="53251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5113"/>
            <a:ext cx="6483350" cy="34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888" y="1944688"/>
            <a:ext cx="4846637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Curved Connector 4"/>
          <p:cNvCxnSpPr/>
          <p:nvPr/>
        </p:nvCxnSpPr>
        <p:spPr>
          <a:xfrm>
            <a:off x="1601788" y="2055813"/>
            <a:ext cx="2657475" cy="974725"/>
          </a:xfrm>
          <a:prstGeom prst="curved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254" name="TextBox 7"/>
          <p:cNvSpPr txBox="1">
            <a:spLocks noChangeArrowheads="1"/>
          </p:cNvSpPr>
          <p:nvPr/>
        </p:nvSpPr>
        <p:spPr bwMode="auto">
          <a:xfrm>
            <a:off x="287338" y="5103813"/>
            <a:ext cx="37623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Operational behavior captured with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state machines and activity models</a:t>
            </a:r>
          </a:p>
        </p:txBody>
      </p:sp>
      <p:pic>
        <p:nvPicPr>
          <p:cNvPr id="53255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" y="5819775"/>
            <a:ext cx="8301038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/>
          <p:nvPr/>
        </p:nvSpPr>
        <p:spPr>
          <a:xfrm>
            <a:off x="1901825" y="5837238"/>
            <a:ext cx="989013" cy="636587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Conceptual behavior model</a:t>
            </a:r>
          </a:p>
        </p:txBody>
      </p:sp>
      <p:pic>
        <p:nvPicPr>
          <p:cNvPr id="5427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3" y="1481138"/>
            <a:ext cx="4111625" cy="236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3" y="6016625"/>
            <a:ext cx="9094787" cy="62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7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238" y="1481138"/>
            <a:ext cx="3617912" cy="297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8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425" y="3605213"/>
            <a:ext cx="4087813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Curved Connector 10"/>
          <p:cNvCxnSpPr/>
          <p:nvPr/>
        </p:nvCxnSpPr>
        <p:spPr>
          <a:xfrm rot="16200000" flipH="1">
            <a:off x="936625" y="3025775"/>
            <a:ext cx="1331913" cy="46831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flipV="1">
            <a:off x="4984750" y="4206875"/>
            <a:ext cx="1712913" cy="1489075"/>
          </a:xfrm>
          <a:prstGeom prst="curved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281" name="TextBox 17"/>
          <p:cNvSpPr txBox="1">
            <a:spLocks noChangeArrowheads="1"/>
          </p:cNvSpPr>
          <p:nvPr/>
        </p:nvSpPr>
        <p:spPr bwMode="auto">
          <a:xfrm>
            <a:off x="2919413" y="3019425"/>
            <a:ext cx="17891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Communicating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state machines</a:t>
            </a:r>
          </a:p>
        </p:txBody>
      </p:sp>
      <p:sp>
        <p:nvSpPr>
          <p:cNvPr id="54282" name="TextBox 18"/>
          <p:cNvSpPr txBox="1">
            <a:spLocks noChangeArrowheads="1"/>
          </p:cNvSpPr>
          <p:nvPr/>
        </p:nvSpPr>
        <p:spPr bwMode="auto">
          <a:xfrm>
            <a:off x="6945313" y="2270125"/>
            <a:ext cx="21986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Dynamic and fixed</a:t>
            </a:r>
            <a:br>
              <a:rPr lang="en-US" altLang="en-US" sz="1800">
                <a:latin typeface="Arial" panose="020B0604020202020204" pitchFamily="34" charset="0"/>
              </a:rPr>
            </a:br>
            <a:r>
              <a:rPr lang="en-US" altLang="en-US" sz="1800">
                <a:latin typeface="Arial" panose="020B0604020202020204" pitchFamily="34" charset="0"/>
              </a:rPr>
              <a:t>duration constraints</a:t>
            </a:r>
          </a:p>
        </p:txBody>
      </p:sp>
      <p:sp>
        <p:nvSpPr>
          <p:cNvPr id="54283" name="TextBox 19"/>
          <p:cNvSpPr txBox="1">
            <a:spLocks noChangeArrowheads="1"/>
          </p:cNvSpPr>
          <p:nvPr/>
        </p:nvSpPr>
        <p:spPr bwMode="auto">
          <a:xfrm>
            <a:off x="5532438" y="5003800"/>
            <a:ext cx="376237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Duration analysis results verified</a:t>
            </a:r>
            <a:br>
              <a:rPr lang="en-US" altLang="en-US" sz="1800">
                <a:latin typeface="Arial" panose="020B0604020202020204" pitchFamily="34" charset="0"/>
              </a:rPr>
            </a:br>
            <a:r>
              <a:rPr lang="en-US" altLang="en-US" sz="1800">
                <a:latin typeface="Arial" panose="020B0604020202020204" pitchFamily="34" charset="0"/>
              </a:rPr>
              <a:t>against requirement for a particular</a:t>
            </a:r>
            <a:br>
              <a:rPr lang="en-US" altLang="en-US" sz="1800">
                <a:latin typeface="Arial" panose="020B0604020202020204" pitchFamily="34" charset="0"/>
              </a:rPr>
            </a:br>
            <a:r>
              <a:rPr lang="en-US" altLang="en-US" sz="1800">
                <a:latin typeface="Arial" panose="020B0604020202020204" pitchFamily="34" charset="0"/>
              </a:rPr>
              <a:t>configuration</a:t>
            </a:r>
          </a:p>
        </p:txBody>
      </p:sp>
      <p:sp>
        <p:nvSpPr>
          <p:cNvPr id="21" name="Oval 20"/>
          <p:cNvSpPr/>
          <p:nvPr/>
        </p:nvSpPr>
        <p:spPr>
          <a:xfrm>
            <a:off x="2919413" y="6154738"/>
            <a:ext cx="2493962" cy="636587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842000" y="1970088"/>
            <a:ext cx="1158875" cy="623887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Interchanges between conceptual components</a:t>
            </a:r>
          </a:p>
        </p:txBody>
      </p:sp>
      <p:pic>
        <p:nvPicPr>
          <p:cNvPr id="5529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4200"/>
            <a:ext cx="914400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0" name="TextBox 5"/>
          <p:cNvSpPr txBox="1">
            <a:spLocks noChangeArrowheads="1"/>
          </p:cNvSpPr>
          <p:nvPr/>
        </p:nvSpPr>
        <p:spPr bwMode="auto">
          <a:xfrm>
            <a:off x="192088" y="4552950"/>
            <a:ext cx="73199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Provides information for ICD from conceptual behavioral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/>
              <a:t>Summary &amp; Outlook</a:t>
            </a:r>
            <a:endParaRPr lang="en-US" altLang="en-US" smtClean="0"/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2400" dirty="0" smtClean="0"/>
              <a:t>It is possible to automate requirements verification in </a:t>
            </a:r>
            <a:r>
              <a:rPr lang="en-US" altLang="en-US" sz="2400" dirty="0" err="1" smtClean="0"/>
              <a:t>SysML</a:t>
            </a:r>
            <a:r>
              <a:rPr lang="en-US" altLang="en-US" sz="2400" dirty="0" smtClean="0"/>
              <a:t> models</a:t>
            </a:r>
          </a:p>
          <a:p>
            <a:pPr>
              <a:defRPr/>
            </a:pPr>
            <a:r>
              <a:rPr lang="en-US" altLang="en-US" sz="2400" dirty="0" smtClean="0"/>
              <a:t>Introduced a new Executable System Engineering Method that consists of a set of pure </a:t>
            </a:r>
            <a:r>
              <a:rPr lang="en-US" altLang="en-US" sz="2400" dirty="0" err="1" smtClean="0"/>
              <a:t>SysML</a:t>
            </a:r>
            <a:r>
              <a:rPr lang="en-US" altLang="en-US" sz="2400" dirty="0" smtClean="0"/>
              <a:t> analysis patterns</a:t>
            </a:r>
          </a:p>
          <a:p>
            <a:pPr>
              <a:defRPr/>
            </a:pPr>
            <a:r>
              <a:rPr lang="en-US" altLang="en-US" sz="2400" dirty="0" smtClean="0"/>
              <a:t>The method can be executed using an over Off the shelf simulation engine for </a:t>
            </a:r>
            <a:r>
              <a:rPr lang="en-US" altLang="en-US" sz="2400" dirty="0" err="1" smtClean="0"/>
              <a:t>SysML</a:t>
            </a:r>
            <a:endParaRPr lang="en-US" altLang="en-US" sz="2400" dirty="0" smtClean="0"/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en-US" sz="2400" dirty="0" smtClean="0"/>
          </a:p>
          <a:p>
            <a:pPr>
              <a:defRPr/>
            </a:pPr>
            <a:r>
              <a:rPr lang="en-US" altLang="en-US" sz="2400" dirty="0" smtClean="0"/>
              <a:t>Trigger Analysis from Web interface and auto-generate documents</a:t>
            </a:r>
          </a:p>
          <a:p>
            <a:pPr>
              <a:defRPr/>
            </a:pPr>
            <a:r>
              <a:rPr lang="en-US" altLang="en-US" sz="2400" dirty="0" smtClean="0"/>
              <a:t>Viewpoints which provide the power profile plots in View Editor</a:t>
            </a:r>
          </a:p>
          <a:p>
            <a:pPr>
              <a:defRPr/>
            </a:pPr>
            <a:r>
              <a:rPr lang="en-US" altLang="en-US" sz="2400" dirty="0" smtClean="0"/>
              <a:t>Store results in time line database</a:t>
            </a:r>
          </a:p>
          <a:p>
            <a:pPr>
              <a:defRPr/>
            </a:pPr>
            <a:endParaRPr lang="en-US" alt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Requirements Verification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A kind of systems analysis that assesses whether a system design meets the objectives and satisfies the constraints that are implied by the system requirements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Reference</a:t>
            </a:r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800" smtClean="0"/>
              <a:t>Karban, R., Jankevičius, N., Elaasar, M. “ESEM: Automated Systems Analysis using Executable SysML Modeling Patterns”, (to appear in the proceedings of INCOSE International Symposium (IS), Edinburgh, Scotland, 2016.)</a:t>
            </a:r>
          </a:p>
          <a:p>
            <a:r>
              <a:rPr lang="en-US" altLang="en-US" sz="1800" smtClean="0"/>
              <a:t>Karban, R., Jankevičius, N., Elaasar, M. “Creating System Engineering Products with Executable Models in a Model Based Engineering Environment.” (to appear in proceedings of Modeling, Systems Engineering, and Project Management for Astronomy VI , Edinburgh, UK, 2016)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Model Based Systems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 smtClean="0"/>
              <a:t>MBSE is the formalized application of modeling techniques to support system requirements, design, analysis, verification, validation and documentation activities</a:t>
            </a:r>
          </a:p>
          <a:p>
            <a:pPr>
              <a:defRPr/>
            </a:pPr>
            <a:r>
              <a:rPr lang="en-US" dirty="0" smtClean="0"/>
              <a:t>MBSE expresses a system using a Systems Modeling Language (SysML), a profile of UML</a:t>
            </a:r>
          </a:p>
          <a:p>
            <a:pPr>
              <a:defRPr/>
            </a:pPr>
            <a:r>
              <a:rPr lang="en-US" dirty="0" smtClean="0"/>
              <a:t>MBSE is often applied with a method like Object Oriented System Engineering Method (OOSEM)</a:t>
            </a:r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Project Question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How to perform requirements verification on systems models using vanilla SysML?</a:t>
            </a:r>
          </a:p>
          <a:p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Proposed Approach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An extension of OOSEM named Executable Systems Engineering Method (ESEM)</a:t>
            </a:r>
          </a:p>
          <a:p>
            <a:r>
              <a:rPr lang="en-US" altLang="en-US" smtClean="0"/>
              <a:t>ESEM produces executable SysML models that verify requirements</a:t>
            </a:r>
          </a:p>
          <a:p>
            <a:r>
              <a:rPr lang="en-US" altLang="en-US" smtClean="0"/>
              <a:t>ESEM provides a set of analysis patterns that are specified with various SysML structural, behavioral and parametric diagrams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Executable Models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Most SysML models today are created for documentation purposes</a:t>
            </a:r>
          </a:p>
          <a:p>
            <a:pPr lvl="1"/>
            <a:r>
              <a:rPr lang="en-US" altLang="en-US" smtClean="0"/>
              <a:t>The focus is on syntax and notation</a:t>
            </a:r>
          </a:p>
          <a:p>
            <a:r>
              <a:rPr lang="en-US" altLang="en-US" smtClean="0"/>
              <a:t>Some SysML models are created to gain system understanding, explore and validate desirable or undesirable behaviors of a system</a:t>
            </a:r>
          </a:p>
          <a:p>
            <a:pPr lvl="1"/>
            <a:r>
              <a:rPr lang="en-US" altLang="en-US" smtClean="0"/>
              <a:t>The focus is on semantics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10222</TotalTime>
  <Words>1834</Words>
  <Application>Microsoft Office PowerPoint</Application>
  <PresentationFormat>On-screen Show (4:3)</PresentationFormat>
  <Paragraphs>251</Paragraphs>
  <Slides>50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ＭＳ Ｐゴシック</vt:lpstr>
      <vt:lpstr>ＭＳ Ｐゴシック</vt:lpstr>
      <vt:lpstr>Arial</vt:lpstr>
      <vt:lpstr>Calibri</vt:lpstr>
      <vt:lpstr>HelveticaNeueLT Com 65 Md</vt:lpstr>
      <vt:lpstr>Office Theme</vt:lpstr>
      <vt:lpstr>PowerPoint Presentation</vt:lpstr>
      <vt:lpstr>Outline</vt:lpstr>
      <vt:lpstr>Who is Robert?</vt:lpstr>
      <vt:lpstr>Systems Analysis</vt:lpstr>
      <vt:lpstr>Requirements Verification</vt:lpstr>
      <vt:lpstr>Model Based Systems Engineering</vt:lpstr>
      <vt:lpstr>Project Question</vt:lpstr>
      <vt:lpstr>Proposed Approach</vt:lpstr>
      <vt:lpstr>Executable Models</vt:lpstr>
      <vt:lpstr>Model Execution</vt:lpstr>
      <vt:lpstr>Cameo Simulation Toolkit (CST)</vt:lpstr>
      <vt:lpstr>Object Oriented System Engineering Method</vt:lpstr>
      <vt:lpstr>Running Example</vt:lpstr>
      <vt:lpstr>Running Example Objectives</vt:lpstr>
      <vt:lpstr>Motivation, Goals, Problems to solve</vt:lpstr>
      <vt:lpstr>Approach</vt:lpstr>
      <vt:lpstr>TMT Model</vt:lpstr>
      <vt:lpstr>Observatory Conceptual Model</vt:lpstr>
      <vt:lpstr>Executable System Engineering Method (ESEM)</vt:lpstr>
      <vt:lpstr>Step 1: Formalize Requirements</vt:lpstr>
      <vt:lpstr>Step 1: Formalize Requirements </vt:lpstr>
      <vt:lpstr>Step 2: Specify Design</vt:lpstr>
      <vt:lpstr>Step 2: Black Box Level</vt:lpstr>
      <vt:lpstr>Step 2: Conceptual Model</vt:lpstr>
      <vt:lpstr>Step 2: Realization</vt:lpstr>
      <vt:lpstr>Step 2: Realization</vt:lpstr>
      <vt:lpstr>Step 3: Characterize Components</vt:lpstr>
      <vt:lpstr>Step 3: Characterize Components</vt:lpstr>
      <vt:lpstr>Step 3: Characterize Components</vt:lpstr>
      <vt:lpstr>Step 4: Specify Analysis Context</vt:lpstr>
      <vt:lpstr>Step 4: Specify Analysis Context</vt:lpstr>
      <vt:lpstr>Step 4: Specify Analysis Context</vt:lpstr>
      <vt:lpstr>Step 5: Specify Operational Scenarios</vt:lpstr>
      <vt:lpstr>Step 5: Specify Operational Scenarios</vt:lpstr>
      <vt:lpstr>Step 5: Specify Operational Scenarios</vt:lpstr>
      <vt:lpstr>Step 6: Specify Scenario Configurations</vt:lpstr>
      <vt:lpstr>Step 6: Specify Analysis Configurations</vt:lpstr>
      <vt:lpstr>Step 6: Specify Analysis Configurations</vt:lpstr>
      <vt:lpstr>Step 6: Specify Scenario Configurations</vt:lpstr>
      <vt:lpstr>Step 7: Run Analysis</vt:lpstr>
      <vt:lpstr>Step 7: Run Analysis</vt:lpstr>
      <vt:lpstr>OpenMBEE</vt:lpstr>
      <vt:lpstr>OpenMBEE Current Realization</vt:lpstr>
      <vt:lpstr>Duration Analysis</vt:lpstr>
      <vt:lpstr>Step 2: Conceptual Model</vt:lpstr>
      <vt:lpstr>Conceptual Design</vt:lpstr>
      <vt:lpstr>Conceptual behavior model</vt:lpstr>
      <vt:lpstr>Interchanges between conceptual components</vt:lpstr>
      <vt:lpstr>Summary &amp; Outlook</vt:lpstr>
      <vt:lpstr>Reference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Mac Mini</dc:creator>
  <cp:lastModifiedBy>Karban, Robert (313D)</cp:lastModifiedBy>
  <cp:revision>62</cp:revision>
  <dcterms:created xsi:type="dcterms:W3CDTF">2014-04-03T16:21:32Z</dcterms:created>
  <dcterms:modified xsi:type="dcterms:W3CDTF">2016-06-06T00:17:27Z</dcterms:modified>
</cp:coreProperties>
</file>